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1" r:id="rId2"/>
    <p:sldId id="267" r:id="rId3"/>
    <p:sldId id="286" r:id="rId4"/>
    <p:sldId id="268" r:id="rId5"/>
    <p:sldId id="269" r:id="rId6"/>
    <p:sldId id="270" r:id="rId7"/>
    <p:sldId id="273" r:id="rId8"/>
    <p:sldId id="274" r:id="rId9"/>
    <p:sldId id="275" r:id="rId10"/>
    <p:sldId id="276" r:id="rId11"/>
    <p:sldId id="266" r:id="rId12"/>
    <p:sldId id="278" r:id="rId13"/>
    <p:sldId id="277" r:id="rId14"/>
    <p:sldId id="279" r:id="rId15"/>
    <p:sldId id="280" r:id="rId16"/>
    <p:sldId id="282" r:id="rId17"/>
    <p:sldId id="287" r:id="rId18"/>
    <p:sldId id="288" r:id="rId19"/>
    <p:sldId id="28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0" autoAdjust="0"/>
    <p:restoredTop sz="89327" autoAdjust="0"/>
  </p:normalViewPr>
  <p:slideViewPr>
    <p:cSldViewPr snapToGrid="0">
      <p:cViewPr varScale="1">
        <p:scale>
          <a:sx n="73" d="100"/>
          <a:sy n="73" d="100"/>
        </p:scale>
        <p:origin x="7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F5620C-8DF6-4C10-84EA-D9BD36988702}" type="datetimeFigureOut">
              <a:rPr lang="en-US" smtClean="0"/>
              <a:t>9/6/2018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3C247-8A65-4776-AE70-9535F954D286}" type="slidenum">
              <a:rPr lang="en-US" smtClean="0"/>
              <a:t>‹#›</a:t>
            </a:fld>
            <a:endParaRPr lang="en-US"/>
          </a:p>
        </p:txBody>
      </p:sp>
    </p:spTree>
    <p:extLst>
      <p:ext uri="{BB962C8B-B14F-4D97-AF65-F5344CB8AC3E}">
        <p14:creationId xmlns:p14="http://schemas.microsoft.com/office/powerpoint/2010/main" val="1715760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edicalnewstoday.com/articles/248423.ph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Warning: this presentation contains some graphic images…</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9F03C247-8A65-4776-AE70-9535F954D286}" type="slidenum">
              <a:rPr lang="en-US" smtClean="0"/>
              <a:t>1</a:t>
            </a:fld>
            <a:endParaRPr lang="en-US"/>
          </a:p>
        </p:txBody>
      </p:sp>
    </p:spTree>
    <p:extLst>
      <p:ext uri="{BB962C8B-B14F-4D97-AF65-F5344CB8AC3E}">
        <p14:creationId xmlns:p14="http://schemas.microsoft.com/office/powerpoint/2010/main" val="1086289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3C247-8A65-4776-AE70-9535F954D286}" type="slidenum">
              <a:rPr lang="en-US" smtClean="0"/>
              <a:t>14</a:t>
            </a:fld>
            <a:endParaRPr lang="en-US"/>
          </a:p>
        </p:txBody>
      </p:sp>
    </p:spTree>
    <p:extLst>
      <p:ext uri="{BB962C8B-B14F-4D97-AF65-F5344CB8AC3E}">
        <p14:creationId xmlns:p14="http://schemas.microsoft.com/office/powerpoint/2010/main" val="1606738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slide can be even more simplified and larger. Vaping&gt; increased food intake&gt; obesity&gt; increased chances of diabetes and other diseases. </a:t>
            </a:r>
          </a:p>
        </p:txBody>
      </p:sp>
      <p:sp>
        <p:nvSpPr>
          <p:cNvPr id="4" name="Slide Number Placeholder 3"/>
          <p:cNvSpPr>
            <a:spLocks noGrp="1"/>
          </p:cNvSpPr>
          <p:nvPr>
            <p:ph type="sldNum" sz="quarter" idx="10"/>
          </p:nvPr>
        </p:nvSpPr>
        <p:spPr/>
        <p:txBody>
          <a:bodyPr/>
          <a:lstStyle/>
          <a:p>
            <a:fld id="{9F03C247-8A65-4776-AE70-9535F954D286}" type="slidenum">
              <a:rPr lang="en-US" smtClean="0"/>
              <a:t>16</a:t>
            </a:fld>
            <a:endParaRPr lang="en-US"/>
          </a:p>
        </p:txBody>
      </p:sp>
    </p:spTree>
    <p:extLst>
      <p:ext uri="{BB962C8B-B14F-4D97-AF65-F5344CB8AC3E}">
        <p14:creationId xmlns:p14="http://schemas.microsoft.com/office/powerpoint/2010/main" val="2564432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What is the frequency of battery explosions?</a:t>
            </a:r>
          </a:p>
          <a:p>
            <a:pPr rtl="0"/>
            <a:r>
              <a:rPr lang="en-US" sz="1200" b="0" i="0" u="none" strike="noStrike" kern="1200" dirty="0">
                <a:solidFill>
                  <a:schemeClr val="tx1"/>
                </a:solidFill>
                <a:effectLst/>
                <a:latin typeface="+mn-lt"/>
                <a:ea typeface="+mn-ea"/>
                <a:cs typeface="+mn-cs"/>
              </a:rPr>
              <a:t>https://www.usfa.fema.gov/downloads/pdf/publications/electronic_cigarettes.pdf</a:t>
            </a:r>
          </a:p>
          <a:p>
            <a:r>
              <a:rPr lang="en-US" dirty="0"/>
              <a:t/>
            </a:r>
            <a:br>
              <a:rPr lang="en-US" dirty="0"/>
            </a:br>
            <a:endParaRPr lang="en-US" sz="1200" b="0" i="0" u="none" strike="noStrike" kern="1200" dirty="0">
              <a:solidFill>
                <a:schemeClr val="tx1"/>
              </a:solidFill>
              <a:effectLst/>
              <a:latin typeface="+mn-lt"/>
              <a:ea typeface="+mn-ea"/>
              <a:cs typeface="+mn-cs"/>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9F03C247-8A65-4776-AE70-9535F954D286}" type="slidenum">
              <a:rPr lang="en-US" smtClean="0"/>
              <a:t>17</a:t>
            </a:fld>
            <a:endParaRPr lang="en-US"/>
          </a:p>
        </p:txBody>
      </p:sp>
    </p:spTree>
    <p:extLst>
      <p:ext uri="{BB962C8B-B14F-4D97-AF65-F5344CB8AC3E}">
        <p14:creationId xmlns:p14="http://schemas.microsoft.com/office/powerpoint/2010/main" val="934324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If something causes molecular changes in animals…</a:t>
            </a:r>
          </a:p>
          <a:p>
            <a:pPr rtl="0"/>
            <a:r>
              <a:rPr lang="en-US" sz="1200" b="0" i="0" u="none" strike="noStrike" kern="1200" dirty="0">
                <a:solidFill>
                  <a:schemeClr val="tx1"/>
                </a:solidFill>
                <a:effectLst/>
                <a:latin typeface="+mn-lt"/>
                <a:ea typeface="+mn-ea"/>
                <a:cs typeface="+mn-cs"/>
              </a:rPr>
              <a:t>And those molecular changes cause some diseases in animals…</a:t>
            </a:r>
          </a:p>
          <a:p>
            <a:pPr rtl="0"/>
            <a:r>
              <a:rPr lang="en-US" sz="1200" b="0" i="0" u="none" strike="noStrike" kern="1200" dirty="0">
                <a:solidFill>
                  <a:schemeClr val="tx1"/>
                </a:solidFill>
                <a:effectLst/>
                <a:latin typeface="+mn-lt"/>
                <a:ea typeface="+mn-ea"/>
                <a:cs typeface="+mn-cs"/>
              </a:rPr>
              <a:t>And those molecular changes are </a:t>
            </a:r>
            <a:r>
              <a:rPr lang="en-US" sz="1200" b="0" i="1" u="none" strike="noStrike" kern="1200" dirty="0">
                <a:solidFill>
                  <a:schemeClr val="tx1"/>
                </a:solidFill>
                <a:effectLst/>
                <a:latin typeface="+mn-lt"/>
                <a:ea typeface="+mn-ea"/>
                <a:cs typeface="+mn-cs"/>
              </a:rPr>
              <a:t>associated</a:t>
            </a:r>
            <a:r>
              <a:rPr lang="en-US" sz="1200" b="0" i="0" u="none" strike="noStrike" kern="1200" dirty="0">
                <a:solidFill>
                  <a:schemeClr val="tx1"/>
                </a:solidFill>
                <a:effectLst/>
                <a:latin typeface="+mn-lt"/>
                <a:ea typeface="+mn-ea"/>
                <a:cs typeface="+mn-cs"/>
              </a:rPr>
              <a:t> with that disease in humans…</a:t>
            </a:r>
          </a:p>
          <a:p>
            <a:pPr rtl="0"/>
            <a:r>
              <a:rPr lang="en-US" sz="1200" b="0" i="0" u="none" strike="noStrike" kern="1200" dirty="0">
                <a:solidFill>
                  <a:schemeClr val="tx1"/>
                </a:solidFill>
                <a:effectLst/>
                <a:latin typeface="+mn-lt"/>
                <a:ea typeface="+mn-ea"/>
                <a:cs typeface="+mn-cs"/>
              </a:rPr>
              <a:t>Then we believe E-cigs probably cause those diseases in humans.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“Our goal is not to sell you anything. Our goal is to gather data and find the truth.</a:t>
            </a:r>
          </a:p>
          <a:p>
            <a:pPr rtl="0"/>
            <a:r>
              <a:rPr lang="en-US" sz="1200" b="0" i="0" u="none" strike="noStrike" kern="1200" dirty="0">
                <a:solidFill>
                  <a:schemeClr val="tx1"/>
                </a:solidFill>
                <a:effectLst/>
                <a:latin typeface="+mn-lt"/>
                <a:ea typeface="+mn-ea"/>
                <a:cs typeface="+mn-cs"/>
              </a:rPr>
              <a:t>The truth is, there are lots of things we don’t know about e-cigs and some things we do know.</a:t>
            </a:r>
          </a:p>
          <a:p>
            <a:pPr rtl="0"/>
            <a:r>
              <a:rPr lang="en-US" sz="1200" b="0" i="0" u="none" strike="noStrike" kern="1200" dirty="0">
                <a:solidFill>
                  <a:schemeClr val="tx1"/>
                </a:solidFill>
                <a:effectLst/>
                <a:latin typeface="+mn-lt"/>
                <a:ea typeface="+mn-ea"/>
                <a:cs typeface="+mn-cs"/>
              </a:rPr>
              <a:t>The things we know are enough to make us concerned.”</a:t>
            </a:r>
            <a:endParaRPr lang="en-US" dirty="0"/>
          </a:p>
        </p:txBody>
      </p:sp>
      <p:sp>
        <p:nvSpPr>
          <p:cNvPr id="4" name="Slide Number Placeholder 3"/>
          <p:cNvSpPr>
            <a:spLocks noGrp="1"/>
          </p:cNvSpPr>
          <p:nvPr>
            <p:ph type="sldNum" sz="quarter" idx="10"/>
          </p:nvPr>
        </p:nvSpPr>
        <p:spPr/>
        <p:txBody>
          <a:bodyPr/>
          <a:lstStyle/>
          <a:p>
            <a:fld id="{9F03C247-8A65-4776-AE70-9535F954D286}" type="slidenum">
              <a:rPr lang="en-US" smtClean="0"/>
              <a:t>2</a:t>
            </a:fld>
            <a:endParaRPr lang="en-US"/>
          </a:p>
        </p:txBody>
      </p:sp>
    </p:spTree>
    <p:extLst>
      <p:ext uri="{BB962C8B-B14F-4D97-AF65-F5344CB8AC3E}">
        <p14:creationId xmlns:p14="http://schemas.microsoft.com/office/powerpoint/2010/main" val="337339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-battery-powered devices intended to deliver nicotine by heating a liquid solution to form an</a:t>
            </a:r>
          </a:p>
          <a:p>
            <a:pPr rtl="0"/>
            <a:r>
              <a:rPr lang="en-US" sz="1200" b="0" i="0" u="none" strike="noStrike" kern="1200" dirty="0">
                <a:solidFill>
                  <a:schemeClr val="tx1"/>
                </a:solidFill>
                <a:effectLst/>
                <a:latin typeface="+mn-lt"/>
                <a:ea typeface="+mn-ea"/>
                <a:cs typeface="+mn-cs"/>
              </a:rPr>
              <a:t>aerosol, which is then inhaled in a fashion that mimics smoking. </a:t>
            </a:r>
          </a:p>
          <a:p>
            <a:pPr rtl="0"/>
            <a:r>
              <a:rPr lang="en-US" sz="1200" b="0" i="0" u="none" strike="noStrike" kern="1200" dirty="0">
                <a:solidFill>
                  <a:schemeClr val="tx1"/>
                </a:solidFill>
                <a:effectLst/>
                <a:latin typeface="+mn-lt"/>
                <a:ea typeface="+mn-ea"/>
                <a:cs typeface="+mn-cs"/>
              </a:rPr>
              <a:t>-In contrast, conventional cigarettes contain tobacco leaves that undergo chemical combustion to produce smoke that delivers nicotine. </a:t>
            </a:r>
          </a:p>
          <a:p>
            <a:pPr rtl="0"/>
            <a:r>
              <a:rPr lang="en-US" sz="1200" b="0" i="0" u="none" strike="noStrike" kern="1200" dirty="0">
                <a:solidFill>
                  <a:schemeClr val="tx1"/>
                </a:solidFill>
                <a:effectLst/>
                <a:latin typeface="+mn-lt"/>
                <a:ea typeface="+mn-ea"/>
                <a:cs typeface="+mn-cs"/>
              </a:rPr>
              <a:t>-goal of the </a:t>
            </a:r>
            <a:r>
              <a:rPr lang="en-US" sz="1200" b="0" i="0" u="none" strike="noStrike" kern="1200" dirty="0" err="1">
                <a:solidFill>
                  <a:schemeClr val="tx1"/>
                </a:solidFill>
                <a:effectLst/>
                <a:latin typeface="+mn-lt"/>
                <a:ea typeface="+mn-ea"/>
                <a:cs typeface="+mn-cs"/>
              </a:rPr>
              <a:t>ecig</a:t>
            </a:r>
            <a:r>
              <a:rPr lang="en-US" sz="1200" b="0" i="0" u="none" strike="noStrike" kern="1200" dirty="0">
                <a:solidFill>
                  <a:schemeClr val="tx1"/>
                </a:solidFill>
                <a:effectLst/>
                <a:latin typeface="+mn-lt"/>
                <a:ea typeface="+mn-ea"/>
                <a:cs typeface="+mn-cs"/>
              </a:rPr>
              <a:t> was to prevent burning tobacco. </a:t>
            </a:r>
          </a:p>
          <a:p>
            <a:pPr rtl="0"/>
            <a:r>
              <a:rPr lang="en-US" sz="1200" b="0" i="0" u="none" strike="noStrike" kern="1200" dirty="0">
                <a:solidFill>
                  <a:schemeClr val="tx1"/>
                </a:solidFill>
                <a:effectLst/>
                <a:latin typeface="+mn-lt"/>
                <a:ea typeface="+mn-ea"/>
                <a:cs typeface="+mn-cs"/>
              </a:rPr>
              <a:t>-The devices have evolved from the first-generation designs produced which were similar to conventional cigarettes in appearance, to the currently marketed compact devices that are more discrete, as exemplified by recent models that look similar to thumb drives.</a:t>
            </a:r>
          </a:p>
        </p:txBody>
      </p:sp>
      <p:sp>
        <p:nvSpPr>
          <p:cNvPr id="4" name="Slide Number Placeholder 3"/>
          <p:cNvSpPr>
            <a:spLocks noGrp="1"/>
          </p:cNvSpPr>
          <p:nvPr>
            <p:ph type="sldNum" sz="quarter" idx="10"/>
          </p:nvPr>
        </p:nvSpPr>
        <p:spPr/>
        <p:txBody>
          <a:bodyPr/>
          <a:lstStyle/>
          <a:p>
            <a:fld id="{9F03C247-8A65-4776-AE70-9535F954D286}" type="slidenum">
              <a:rPr lang="en-US" smtClean="0"/>
              <a:t>4</a:t>
            </a:fld>
            <a:endParaRPr lang="en-US"/>
          </a:p>
        </p:txBody>
      </p:sp>
    </p:spTree>
    <p:extLst>
      <p:ext uri="{BB962C8B-B14F-4D97-AF65-F5344CB8AC3E}">
        <p14:creationId xmlns:p14="http://schemas.microsoft.com/office/powerpoint/2010/main" val="6287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Question: How many people have heard this statement?</a:t>
            </a:r>
          </a:p>
          <a:p>
            <a:pPr rtl="0"/>
            <a:r>
              <a:rPr lang="en-US" dirty="0"/>
              <a:t/>
            </a:r>
            <a:br>
              <a:rPr lang="en-US" dirty="0"/>
            </a:br>
            <a:r>
              <a:rPr lang="en-US" sz="1200" b="0" i="0" u="none" strike="noStrike" kern="1200" dirty="0">
                <a:solidFill>
                  <a:schemeClr val="tx1"/>
                </a:solidFill>
                <a:effectLst/>
                <a:latin typeface="+mn-lt"/>
                <a:ea typeface="+mn-ea"/>
                <a:cs typeface="+mn-cs"/>
              </a:rPr>
              <a:t>For e-cigs to produce water vapor, the vape-juice must be just water or</a:t>
            </a:r>
          </a:p>
          <a:p>
            <a:pPr rtl="0"/>
            <a:r>
              <a:rPr lang="en-US" sz="1200" b="0" i="0" u="none" strike="noStrike" kern="1200" dirty="0">
                <a:solidFill>
                  <a:schemeClr val="tx1"/>
                </a:solidFill>
                <a:effectLst/>
                <a:latin typeface="+mn-lt"/>
                <a:ea typeface="+mn-ea"/>
                <a:cs typeface="+mn-cs"/>
              </a:rPr>
              <a:t>All the organic compounds would have to completely combust</a:t>
            </a:r>
          </a:p>
          <a:p>
            <a:pPr rtl="0"/>
            <a:r>
              <a:rPr lang="en-US" dirty="0"/>
              <a:t/>
            </a:r>
            <a:br>
              <a:rPr lang="en-US" dirty="0"/>
            </a:br>
            <a:r>
              <a:rPr lang="en-US" sz="1200" b="0" i="0" u="none" strike="noStrike" kern="1200" dirty="0">
                <a:solidFill>
                  <a:schemeClr val="tx1"/>
                </a:solidFill>
                <a:effectLst/>
                <a:latin typeface="+mn-lt"/>
                <a:ea typeface="+mn-ea"/>
                <a:cs typeface="+mn-cs"/>
              </a:rPr>
              <a:t>Vape-juice is actually...</a:t>
            </a:r>
          </a:p>
          <a:p>
            <a:pPr rtl="0"/>
            <a:r>
              <a:rPr lang="en-US" sz="1200" b="0" i="0" u="none" strike="noStrike" kern="1200" dirty="0">
                <a:solidFill>
                  <a:schemeClr val="tx1"/>
                </a:solidFill>
                <a:effectLst/>
                <a:latin typeface="+mn-lt"/>
                <a:ea typeface="+mn-ea"/>
                <a:cs typeface="+mn-cs"/>
              </a:rPr>
              <a:t>Propylene glycol is the chemical used to make theater fog, which can irritate the lungs with sufficient concentration and duration, such as among employees in venues with fog machines</a:t>
            </a:r>
          </a:p>
          <a:p>
            <a:pPr rtl="0"/>
            <a:r>
              <a:rPr lang="en-US" sz="1200" b="0" i="0" u="none" strike="noStrike" kern="1200" dirty="0">
                <a:solidFill>
                  <a:schemeClr val="tx1"/>
                </a:solidFill>
                <a:effectLst/>
                <a:latin typeface="+mn-lt"/>
                <a:ea typeface="+mn-ea"/>
                <a:cs typeface="+mn-cs"/>
              </a:rPr>
              <a:t>When heated propylene glycol can produce formaldehyde, a known carcinogen</a:t>
            </a:r>
          </a:p>
          <a:p>
            <a:pPr rtl="0"/>
            <a:r>
              <a:rPr lang="en-US" dirty="0"/>
              <a:t/>
            </a:r>
            <a:br>
              <a:rPr lang="en-US" dirty="0"/>
            </a:br>
            <a:r>
              <a:rPr lang="en-US" sz="1200" b="0" i="0" u="none" strike="noStrike" kern="1200" dirty="0">
                <a:solidFill>
                  <a:schemeClr val="tx1"/>
                </a:solidFill>
                <a:effectLst/>
                <a:latin typeface="+mn-lt"/>
                <a:ea typeface="+mn-ea"/>
                <a:cs typeface="+mn-cs"/>
              </a:rPr>
              <a:t>Glycerol when heated can produce acrolein</a:t>
            </a:r>
          </a:p>
          <a:p>
            <a:pPr rtl="0"/>
            <a:r>
              <a:rPr lang="en-US" sz="1200" b="0" i="0" u="none" strike="noStrike" kern="1200" dirty="0">
                <a:solidFill>
                  <a:schemeClr val="tx1"/>
                </a:solidFill>
                <a:effectLst/>
                <a:latin typeface="+mn-lt"/>
                <a:ea typeface="+mn-ea"/>
                <a:cs typeface="+mn-cs"/>
              </a:rPr>
              <a:t>Acrolein is a known toxin that binds proteins and DNA--making it a mutagen</a:t>
            </a:r>
          </a:p>
          <a:p>
            <a:pPr rtl="0"/>
            <a:r>
              <a:rPr lang="en-US" sz="1200" b="0" i="0" u="none" strike="noStrike" kern="1200" dirty="0">
                <a:solidFill>
                  <a:schemeClr val="tx1"/>
                </a:solidFill>
                <a:effectLst/>
                <a:latin typeface="+mn-lt"/>
                <a:ea typeface="+mn-ea"/>
                <a:cs typeface="+mn-cs"/>
              </a:rPr>
              <a:t>However, no long-term studies have been completed to show acrolein is a carcinogen</a:t>
            </a:r>
          </a:p>
          <a:p>
            <a:pPr rtl="0"/>
            <a:r>
              <a:rPr lang="en-US" dirty="0"/>
              <a:t/>
            </a:r>
            <a:br>
              <a:rPr lang="en-US" dirty="0"/>
            </a:br>
            <a:r>
              <a:rPr lang="en-US" sz="1200" b="0" i="0" u="none" strike="noStrike" kern="1200" dirty="0">
                <a:solidFill>
                  <a:schemeClr val="tx1"/>
                </a:solidFill>
                <a:effectLst/>
                <a:latin typeface="+mn-lt"/>
                <a:ea typeface="+mn-ea"/>
                <a:cs typeface="+mn-cs"/>
              </a:rPr>
              <a:t>The heating coil also releases metals...</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9F03C247-8A65-4776-AE70-9535F954D286}" type="slidenum">
              <a:rPr lang="en-US" smtClean="0"/>
              <a:t>6</a:t>
            </a:fld>
            <a:endParaRPr lang="en-US"/>
          </a:p>
        </p:txBody>
      </p:sp>
    </p:spTree>
    <p:extLst>
      <p:ext uri="{BB962C8B-B14F-4D97-AF65-F5344CB8AC3E}">
        <p14:creationId xmlns:p14="http://schemas.microsoft.com/office/powerpoint/2010/main" val="2774922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Many users are attracted to vaping because they enjoy the flavors</a:t>
            </a:r>
          </a:p>
          <a:p>
            <a:pPr rtl="0"/>
            <a:r>
              <a:rPr lang="en-US" sz="1200" b="0" i="0" u="none" strike="noStrike" kern="1200" dirty="0">
                <a:solidFill>
                  <a:schemeClr val="tx1"/>
                </a:solidFill>
                <a:effectLst/>
                <a:latin typeface="+mn-lt"/>
                <a:ea typeface="+mn-ea"/>
                <a:cs typeface="+mn-cs"/>
              </a:rPr>
              <a:t>Several flavorings have direct health effects:</a:t>
            </a:r>
          </a:p>
          <a:p>
            <a:pPr rtl="0"/>
            <a:r>
              <a:rPr lang="en-US" dirty="0"/>
              <a:t/>
            </a:r>
            <a:br>
              <a:rPr lang="en-US" dirty="0"/>
            </a:br>
            <a:r>
              <a:rPr lang="en-US" sz="1200" b="0" i="0" u="none" strike="noStrike" kern="1200" dirty="0">
                <a:solidFill>
                  <a:schemeClr val="tx1"/>
                </a:solidFill>
                <a:effectLst/>
                <a:latin typeface="+mn-lt"/>
                <a:ea typeface="+mn-ea"/>
                <a:cs typeface="+mn-cs"/>
              </a:rPr>
              <a:t>Over time, </a:t>
            </a:r>
            <a:r>
              <a:rPr lang="en-US" sz="1200" b="0" i="0" u="none" strike="noStrike" kern="1200" dirty="0">
                <a:solidFill>
                  <a:schemeClr val="tx1"/>
                </a:solidFill>
                <a:effectLst/>
                <a:latin typeface="+mn-lt"/>
                <a:ea typeface="+mn-ea"/>
                <a:cs typeface="+mn-cs"/>
                <a:hlinkClick r:id="rId3"/>
              </a:rPr>
              <a:t>inflammation</a:t>
            </a:r>
            <a:r>
              <a:rPr lang="en-US" sz="1200" b="0" i="0" u="none" strike="noStrike" kern="1200" dirty="0">
                <a:solidFill>
                  <a:schemeClr val="tx1"/>
                </a:solidFill>
                <a:effectLst/>
                <a:latin typeface="+mn-lt"/>
                <a:ea typeface="+mn-ea"/>
                <a:cs typeface="+mn-cs"/>
              </a:rPr>
              <a:t> associated with popcorn lung causes lung tissues and airways to scar and narrow, causing breathing difficulties.</a:t>
            </a:r>
          </a:p>
          <a:p>
            <a:pPr rtl="0"/>
            <a:r>
              <a:rPr lang="en-US" sz="1200" b="0" i="0" u="none" strike="noStrike" kern="1200" dirty="0">
                <a:solidFill>
                  <a:schemeClr val="tx1"/>
                </a:solidFill>
                <a:effectLst/>
                <a:latin typeface="+mn-lt"/>
                <a:ea typeface="+mn-ea"/>
                <a:cs typeface="+mn-cs"/>
              </a:rPr>
              <a:t>Popcorn lung gets its name because a chemical called diacetyl, which was once commonly used to give food products, such as popcorn, a rich, buttery flavor, was found to cause the destructive, irreversible lung disease known as bronchiolitis obliterans. In fact, the condition was first identified among popcorn factory workers who inhaled the chemical in the workplace. Popcorn lung is a rare medical condition that damages the bronchioles, the lung's smallest airways.  </a:t>
            </a:r>
          </a:p>
          <a:p>
            <a:pPr rtl="0"/>
            <a:r>
              <a:rPr lang="en-US" sz="1200" b="0" i="0" u="none" strike="noStrike" kern="1200" dirty="0">
                <a:solidFill>
                  <a:schemeClr val="tx1"/>
                </a:solidFill>
                <a:effectLst/>
                <a:latin typeface="+mn-lt"/>
                <a:ea typeface="+mn-ea"/>
                <a:cs typeface="+mn-cs"/>
              </a:rPr>
              <a:t>Diacetyl has been used in e-liquids with buttery, smooth and savory flavors. Diacetyl can also be formed during the vaporization process from e-liquids that do not contain diacetyl. Replacement flavorings such as 2, 3-pentanedione have also been shown to have adverse effects in studies.</a:t>
            </a:r>
          </a:p>
          <a:p>
            <a:pPr rtl="0"/>
            <a:r>
              <a:rPr lang="en-US" dirty="0"/>
              <a:t/>
            </a:r>
            <a:br>
              <a:rPr lang="en-US" dirty="0"/>
            </a:br>
            <a:r>
              <a:rPr lang="en-US" sz="1200" b="0" i="0" u="none" strike="noStrike" kern="1200" dirty="0">
                <a:solidFill>
                  <a:schemeClr val="tx1"/>
                </a:solidFill>
                <a:effectLst/>
                <a:latin typeface="+mn-lt"/>
                <a:ea typeface="+mn-ea"/>
                <a:cs typeface="+mn-cs"/>
              </a:rPr>
              <a:t>Cinnamaldehyde, the flavoring used in cinnamon flavored, spicy and tobacco e-liquids, is toxic to all cultured lung epithelial cells tested so far. Although there is not yet sufficient evidence to identify flavorings as carcinogens, many modify proteins and DNA in experimental models.</a:t>
            </a:r>
          </a:p>
          <a:p>
            <a:pPr rtl="0"/>
            <a:r>
              <a:rPr lang="en-US" dirty="0"/>
              <a:t/>
            </a:r>
            <a:br>
              <a:rPr lang="en-US" dirty="0"/>
            </a:br>
            <a:r>
              <a:rPr lang="en-US" sz="1200" b="0" i="0" u="none" strike="noStrike" kern="1200" dirty="0">
                <a:solidFill>
                  <a:schemeClr val="tx1"/>
                </a:solidFill>
                <a:effectLst/>
                <a:latin typeface="+mn-lt"/>
                <a:ea typeface="+mn-ea"/>
                <a:cs typeface="+mn-cs"/>
              </a:rPr>
              <a:t>Menthol is found in minty and cool flavors and helps ease the harshness of nicotine containing vapors. Menthol augments the effect of nicotine (transition to next slide)</a:t>
            </a:r>
          </a:p>
        </p:txBody>
      </p:sp>
      <p:sp>
        <p:nvSpPr>
          <p:cNvPr id="4" name="Slide Number Placeholder 3"/>
          <p:cNvSpPr>
            <a:spLocks noGrp="1"/>
          </p:cNvSpPr>
          <p:nvPr>
            <p:ph type="sldNum" sz="quarter" idx="10"/>
          </p:nvPr>
        </p:nvSpPr>
        <p:spPr/>
        <p:txBody>
          <a:bodyPr/>
          <a:lstStyle/>
          <a:p>
            <a:fld id="{9F03C247-8A65-4776-AE70-9535F954D286}" type="slidenum">
              <a:rPr lang="en-US" smtClean="0"/>
              <a:t>7</a:t>
            </a:fld>
            <a:endParaRPr lang="en-US"/>
          </a:p>
        </p:txBody>
      </p:sp>
    </p:spTree>
    <p:extLst>
      <p:ext uri="{BB962C8B-B14F-4D97-AF65-F5344CB8AC3E}">
        <p14:creationId xmlns:p14="http://schemas.microsoft.com/office/powerpoint/2010/main" val="539136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Nicotine is one of the major ingredient in e-cigarette. It binds nicotinic receptors in the brain to promotes neurotransmitter dopamine and GABA release. </a:t>
            </a:r>
          </a:p>
          <a:p>
            <a:pPr rtl="0" fontAlgn="base"/>
            <a:r>
              <a:rPr lang="en-US" sz="1200" b="0" i="0" u="none" strike="noStrike" kern="1200" dirty="0">
                <a:solidFill>
                  <a:schemeClr val="tx1"/>
                </a:solidFill>
                <a:effectLst/>
                <a:latin typeface="+mn-lt"/>
                <a:ea typeface="+mn-ea"/>
                <a:cs typeface="+mn-cs"/>
              </a:rPr>
              <a:t>These two type of neurotransmitters are known as rewards transmitter. Nicotine stimulates the reward system in the brain. Reward system is the neural network that are used to reinforce the behaviors that are recognized as pleasure or achievement. Long term use of nicotine product produces an addictive effect, which makes it hard to quit smoking.</a:t>
            </a:r>
          </a:p>
          <a:p>
            <a:pPr rtl="0" fontAlgn="base"/>
            <a:r>
              <a:rPr lang="en-US" sz="1200" b="0" i="0" u="none" strike="noStrike" kern="1200" dirty="0">
                <a:solidFill>
                  <a:schemeClr val="tx1"/>
                </a:solidFill>
                <a:effectLst/>
                <a:latin typeface="+mn-lt"/>
                <a:ea typeface="+mn-ea"/>
                <a:cs typeface="+mn-cs"/>
              </a:rPr>
              <a:t>Other ingredients in the e-cigarette such as flavoring agents--especially menthol--can enhance this additive effect of nicotine and produce the negative effect when a person withdraw from nicotine.</a:t>
            </a:r>
          </a:p>
          <a:p>
            <a:pPr rtl="0" fontAlgn="base"/>
            <a:r>
              <a:rPr lang="en-US" sz="1200" b="0" i="0" u="none" strike="noStrike" kern="1200" dirty="0" err="1">
                <a:solidFill>
                  <a:schemeClr val="tx1"/>
                </a:solidFill>
                <a:effectLst/>
                <a:latin typeface="+mn-lt"/>
                <a:ea typeface="+mn-ea"/>
                <a:cs typeface="+mn-cs"/>
              </a:rPr>
              <a:t>Juul</a:t>
            </a:r>
            <a:r>
              <a:rPr lang="en-US" sz="1200" b="0" i="0" u="none" strike="noStrike" kern="1200" dirty="0">
                <a:solidFill>
                  <a:schemeClr val="tx1"/>
                </a:solidFill>
                <a:effectLst/>
                <a:latin typeface="+mn-lt"/>
                <a:ea typeface="+mn-ea"/>
                <a:cs typeface="+mn-cs"/>
              </a:rPr>
              <a:t> pods all contain nicotine; there is no nicotine free </a:t>
            </a:r>
            <a:r>
              <a:rPr lang="en-US" sz="1200" b="0" i="0" u="none" strike="noStrike" kern="1200" dirty="0" err="1">
                <a:solidFill>
                  <a:schemeClr val="tx1"/>
                </a:solidFill>
                <a:effectLst/>
                <a:latin typeface="+mn-lt"/>
                <a:ea typeface="+mn-ea"/>
                <a:cs typeface="+mn-cs"/>
              </a:rPr>
              <a:t>juul</a:t>
            </a:r>
            <a:r>
              <a:rPr lang="en-US" sz="1200" b="0" i="0" u="none" strike="noStrike" kern="1200" dirty="0">
                <a:solidFill>
                  <a:schemeClr val="tx1"/>
                </a:solidFill>
                <a:effectLst/>
                <a:latin typeface="+mn-lt"/>
                <a:ea typeface="+mn-ea"/>
                <a:cs typeface="+mn-cs"/>
              </a:rPr>
              <a:t> pod</a:t>
            </a:r>
          </a:p>
          <a:p>
            <a:pPr rtl="0" fontAlgn="base"/>
            <a:r>
              <a:rPr lang="en-US" sz="1200" b="0" i="0" u="none" strike="noStrike" kern="1200" dirty="0">
                <a:solidFill>
                  <a:schemeClr val="tx1"/>
                </a:solidFill>
                <a:effectLst/>
                <a:latin typeface="+mn-lt"/>
                <a:ea typeface="+mn-ea"/>
                <a:cs typeface="+mn-cs"/>
              </a:rPr>
              <a:t>The majority of </a:t>
            </a:r>
            <a:r>
              <a:rPr lang="en-US" sz="1200" b="0" i="0" u="none" strike="noStrike" kern="1200" dirty="0" err="1">
                <a:solidFill>
                  <a:schemeClr val="tx1"/>
                </a:solidFill>
                <a:effectLst/>
                <a:latin typeface="+mn-lt"/>
                <a:ea typeface="+mn-ea"/>
                <a:cs typeface="+mn-cs"/>
              </a:rPr>
              <a:t>Suorin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dripfire</a:t>
            </a:r>
            <a:r>
              <a:rPr lang="en-US" sz="1200" b="0" i="0" u="none" strike="noStrike" kern="1200" dirty="0">
                <a:solidFill>
                  <a:schemeClr val="tx1"/>
                </a:solidFill>
                <a:effectLst/>
                <a:latin typeface="+mn-lt"/>
                <a:ea typeface="+mn-ea"/>
                <a:cs typeface="+mn-cs"/>
              </a:rPr>
              <a:t> juices contain nicotine and menthol</a:t>
            </a:r>
          </a:p>
        </p:txBody>
      </p:sp>
      <p:sp>
        <p:nvSpPr>
          <p:cNvPr id="4" name="Slide Number Placeholder 3"/>
          <p:cNvSpPr>
            <a:spLocks noGrp="1"/>
          </p:cNvSpPr>
          <p:nvPr>
            <p:ph type="sldNum" sz="quarter" idx="10"/>
          </p:nvPr>
        </p:nvSpPr>
        <p:spPr/>
        <p:txBody>
          <a:bodyPr/>
          <a:lstStyle/>
          <a:p>
            <a:fld id="{9F03C247-8A65-4776-AE70-9535F954D286}" type="slidenum">
              <a:rPr lang="en-US" smtClean="0"/>
              <a:t>8</a:t>
            </a:fld>
            <a:endParaRPr lang="en-US"/>
          </a:p>
        </p:txBody>
      </p:sp>
    </p:spTree>
    <p:extLst>
      <p:ext uri="{BB962C8B-B14F-4D97-AF65-F5344CB8AC3E}">
        <p14:creationId xmlns:p14="http://schemas.microsoft.com/office/powerpoint/2010/main" val="9535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Make a greater point about nicotine bundle with addiction of nicotine</a:t>
            </a:r>
          </a:p>
          <a:p>
            <a:pPr rtl="0"/>
            <a:r>
              <a:rPr lang="en-US" dirty="0"/>
              <a:t/>
            </a:r>
            <a:br>
              <a:rPr lang="en-US" dirty="0"/>
            </a:br>
            <a:r>
              <a:rPr lang="en-US" sz="1200" b="0" i="0" u="none" strike="noStrike" kern="1200" dirty="0">
                <a:solidFill>
                  <a:schemeClr val="tx1"/>
                </a:solidFill>
                <a:effectLst/>
                <a:latin typeface="+mn-lt"/>
                <a:ea typeface="+mn-ea"/>
                <a:cs typeface="+mn-cs"/>
              </a:rPr>
              <a:t>Studies have shown that nicotine levels reported on e-liquids do not represent the amount of nicotine actually present in the e-liquid making it difficult to eliminate or limit nicotine</a:t>
            </a:r>
          </a:p>
          <a:p>
            <a:pPr rtl="0"/>
            <a:r>
              <a:rPr lang="en-US" sz="1200" b="0" i="0" u="none" strike="noStrike" kern="1200" dirty="0">
                <a:solidFill>
                  <a:schemeClr val="tx1"/>
                </a:solidFill>
                <a:effectLst/>
                <a:latin typeface="+mn-lt"/>
                <a:ea typeface="+mn-ea"/>
                <a:cs typeface="+mn-cs"/>
              </a:rPr>
              <a:t>Nicotine is “sticky” so any device that’s ever had nicotine can never deliver no nicotine ever again</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9F03C247-8A65-4776-AE70-9535F954D286}" type="slidenum">
              <a:rPr lang="en-US" smtClean="0"/>
              <a:t>9</a:t>
            </a:fld>
            <a:endParaRPr lang="en-US"/>
          </a:p>
        </p:txBody>
      </p:sp>
    </p:spTree>
    <p:extLst>
      <p:ext uri="{BB962C8B-B14F-4D97-AF65-F5344CB8AC3E}">
        <p14:creationId xmlns:p14="http://schemas.microsoft.com/office/powerpoint/2010/main" val="650524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Thirdhand exposure is exposure to chemicals found in EC vapor and liquid by coming in contact with surfaces these chemicals stick to. </a:t>
            </a:r>
          </a:p>
          <a:p>
            <a:pPr rtl="0"/>
            <a:r>
              <a:rPr lang="en-US" sz="1200" b="0" i="0" u="none" strike="noStrike" kern="1200" dirty="0">
                <a:solidFill>
                  <a:schemeClr val="tx1"/>
                </a:solidFill>
                <a:effectLst/>
                <a:latin typeface="+mn-lt"/>
                <a:ea typeface="+mn-ea"/>
                <a:cs typeface="+mn-cs"/>
              </a:rPr>
              <a:t>Different EC products will cause different types of thirdhand exposures to a variety of chemicals. </a:t>
            </a:r>
          </a:p>
          <a:p>
            <a:pPr rtl="0"/>
            <a:r>
              <a:rPr lang="en-US" sz="1200" b="0" i="0" u="none" strike="noStrike" kern="1200" dirty="0">
                <a:solidFill>
                  <a:schemeClr val="tx1"/>
                </a:solidFill>
                <a:effectLst/>
                <a:latin typeface="+mn-lt"/>
                <a:ea typeface="+mn-ea"/>
                <a:cs typeface="+mn-cs"/>
              </a:rPr>
              <a:t>Thirdhand nicotine and other EC products can be detected days and even months later. </a:t>
            </a:r>
          </a:p>
        </p:txBody>
      </p:sp>
      <p:sp>
        <p:nvSpPr>
          <p:cNvPr id="4" name="Slide Number Placeholder 3"/>
          <p:cNvSpPr>
            <a:spLocks noGrp="1"/>
          </p:cNvSpPr>
          <p:nvPr>
            <p:ph type="sldNum" sz="quarter" idx="10"/>
          </p:nvPr>
        </p:nvSpPr>
        <p:spPr/>
        <p:txBody>
          <a:bodyPr/>
          <a:lstStyle/>
          <a:p>
            <a:fld id="{9F03C247-8A65-4776-AE70-9535F954D286}" type="slidenum">
              <a:rPr lang="en-US" smtClean="0"/>
              <a:t>10</a:t>
            </a:fld>
            <a:endParaRPr lang="en-US"/>
          </a:p>
        </p:txBody>
      </p:sp>
    </p:spTree>
    <p:extLst>
      <p:ext uri="{BB962C8B-B14F-4D97-AF65-F5344CB8AC3E}">
        <p14:creationId xmlns:p14="http://schemas.microsoft.com/office/powerpoint/2010/main" val="2815523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tell if a product is e-liquid or food?</a:t>
            </a:r>
          </a:p>
        </p:txBody>
      </p:sp>
      <p:sp>
        <p:nvSpPr>
          <p:cNvPr id="4" name="Slide Number Placeholder 3"/>
          <p:cNvSpPr>
            <a:spLocks noGrp="1"/>
          </p:cNvSpPr>
          <p:nvPr>
            <p:ph type="sldNum" sz="quarter" idx="10"/>
          </p:nvPr>
        </p:nvSpPr>
        <p:spPr/>
        <p:txBody>
          <a:bodyPr/>
          <a:lstStyle/>
          <a:p>
            <a:fld id="{9F03C247-8A65-4776-AE70-9535F954D286}" type="slidenum">
              <a:rPr lang="en-US" smtClean="0"/>
              <a:t>11</a:t>
            </a:fld>
            <a:endParaRPr lang="en-US"/>
          </a:p>
        </p:txBody>
      </p:sp>
    </p:spTree>
    <p:extLst>
      <p:ext uri="{BB962C8B-B14F-4D97-AF65-F5344CB8AC3E}">
        <p14:creationId xmlns:p14="http://schemas.microsoft.com/office/powerpoint/2010/main" val="2329429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E03BA9-73EF-4880-B7B6-315F45E8CE4D}"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DE959-F2F4-456D-99EF-1DAA5C09349C}" type="slidenum">
              <a:rPr lang="en-US" smtClean="0"/>
              <a:t>‹#›</a:t>
            </a:fld>
            <a:endParaRPr lang="en-US"/>
          </a:p>
        </p:txBody>
      </p:sp>
    </p:spTree>
    <p:extLst>
      <p:ext uri="{BB962C8B-B14F-4D97-AF65-F5344CB8AC3E}">
        <p14:creationId xmlns:p14="http://schemas.microsoft.com/office/powerpoint/2010/main" val="1360928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E03BA9-73EF-4880-B7B6-315F45E8CE4D}"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DE959-F2F4-456D-99EF-1DAA5C09349C}" type="slidenum">
              <a:rPr lang="en-US" smtClean="0"/>
              <a:t>‹#›</a:t>
            </a:fld>
            <a:endParaRPr lang="en-US"/>
          </a:p>
        </p:txBody>
      </p:sp>
    </p:spTree>
    <p:extLst>
      <p:ext uri="{BB962C8B-B14F-4D97-AF65-F5344CB8AC3E}">
        <p14:creationId xmlns:p14="http://schemas.microsoft.com/office/powerpoint/2010/main" val="2162286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E03BA9-73EF-4880-B7B6-315F45E8CE4D}"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DE959-F2F4-456D-99EF-1DAA5C09349C}" type="slidenum">
              <a:rPr lang="en-US" smtClean="0"/>
              <a:t>‹#›</a:t>
            </a:fld>
            <a:endParaRPr lang="en-US"/>
          </a:p>
        </p:txBody>
      </p:sp>
    </p:spTree>
    <p:extLst>
      <p:ext uri="{BB962C8B-B14F-4D97-AF65-F5344CB8AC3E}">
        <p14:creationId xmlns:p14="http://schemas.microsoft.com/office/powerpoint/2010/main" val="952874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E03BA9-73EF-4880-B7B6-315F45E8CE4D}"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DE959-F2F4-456D-99EF-1DAA5C09349C}" type="slidenum">
              <a:rPr lang="en-US" smtClean="0"/>
              <a:t>‹#›</a:t>
            </a:fld>
            <a:endParaRPr lang="en-US"/>
          </a:p>
        </p:txBody>
      </p:sp>
    </p:spTree>
    <p:extLst>
      <p:ext uri="{BB962C8B-B14F-4D97-AF65-F5344CB8AC3E}">
        <p14:creationId xmlns:p14="http://schemas.microsoft.com/office/powerpoint/2010/main" val="4038358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E03BA9-73EF-4880-B7B6-315F45E8CE4D}"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DE959-F2F4-456D-99EF-1DAA5C09349C}" type="slidenum">
              <a:rPr lang="en-US" smtClean="0"/>
              <a:t>‹#›</a:t>
            </a:fld>
            <a:endParaRPr lang="en-US"/>
          </a:p>
        </p:txBody>
      </p:sp>
    </p:spTree>
    <p:extLst>
      <p:ext uri="{BB962C8B-B14F-4D97-AF65-F5344CB8AC3E}">
        <p14:creationId xmlns:p14="http://schemas.microsoft.com/office/powerpoint/2010/main" val="372029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E03BA9-73EF-4880-B7B6-315F45E8CE4D}"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DE959-F2F4-456D-99EF-1DAA5C09349C}" type="slidenum">
              <a:rPr lang="en-US" smtClean="0"/>
              <a:t>‹#›</a:t>
            </a:fld>
            <a:endParaRPr lang="en-US"/>
          </a:p>
        </p:txBody>
      </p:sp>
    </p:spTree>
    <p:extLst>
      <p:ext uri="{BB962C8B-B14F-4D97-AF65-F5344CB8AC3E}">
        <p14:creationId xmlns:p14="http://schemas.microsoft.com/office/powerpoint/2010/main" val="455265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E03BA9-73EF-4880-B7B6-315F45E8CE4D}" type="datetimeFigureOut">
              <a:rPr lang="en-US" smtClean="0"/>
              <a:t>9/6/2018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4DE959-F2F4-456D-99EF-1DAA5C09349C}" type="slidenum">
              <a:rPr lang="en-US" smtClean="0"/>
              <a:t>‹#›</a:t>
            </a:fld>
            <a:endParaRPr lang="en-US"/>
          </a:p>
        </p:txBody>
      </p:sp>
    </p:spTree>
    <p:extLst>
      <p:ext uri="{BB962C8B-B14F-4D97-AF65-F5344CB8AC3E}">
        <p14:creationId xmlns:p14="http://schemas.microsoft.com/office/powerpoint/2010/main" val="302021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E03BA9-73EF-4880-B7B6-315F45E8CE4D}" type="datetimeFigureOut">
              <a:rPr lang="en-US" smtClean="0"/>
              <a:t>9/6/2018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4DE959-F2F4-456D-99EF-1DAA5C09349C}" type="slidenum">
              <a:rPr lang="en-US" smtClean="0"/>
              <a:t>‹#›</a:t>
            </a:fld>
            <a:endParaRPr lang="en-US"/>
          </a:p>
        </p:txBody>
      </p:sp>
    </p:spTree>
    <p:extLst>
      <p:ext uri="{BB962C8B-B14F-4D97-AF65-F5344CB8AC3E}">
        <p14:creationId xmlns:p14="http://schemas.microsoft.com/office/powerpoint/2010/main" val="3443563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E03BA9-73EF-4880-B7B6-315F45E8CE4D}" type="datetimeFigureOut">
              <a:rPr lang="en-US" smtClean="0"/>
              <a:t>9/6/2018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4DE959-F2F4-456D-99EF-1DAA5C09349C}" type="slidenum">
              <a:rPr lang="en-US" smtClean="0"/>
              <a:t>‹#›</a:t>
            </a:fld>
            <a:endParaRPr lang="en-US"/>
          </a:p>
        </p:txBody>
      </p:sp>
    </p:spTree>
    <p:extLst>
      <p:ext uri="{BB962C8B-B14F-4D97-AF65-F5344CB8AC3E}">
        <p14:creationId xmlns:p14="http://schemas.microsoft.com/office/powerpoint/2010/main" val="2443912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03BA9-73EF-4880-B7B6-315F45E8CE4D}"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DE959-F2F4-456D-99EF-1DAA5C09349C}" type="slidenum">
              <a:rPr lang="en-US" smtClean="0"/>
              <a:t>‹#›</a:t>
            </a:fld>
            <a:endParaRPr lang="en-US"/>
          </a:p>
        </p:txBody>
      </p:sp>
    </p:spTree>
    <p:extLst>
      <p:ext uri="{BB962C8B-B14F-4D97-AF65-F5344CB8AC3E}">
        <p14:creationId xmlns:p14="http://schemas.microsoft.com/office/powerpoint/2010/main" val="104531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E03BA9-73EF-4880-B7B6-315F45E8CE4D}"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4DE959-F2F4-456D-99EF-1DAA5C09349C}" type="slidenum">
              <a:rPr lang="en-US" smtClean="0"/>
              <a:t>‹#›</a:t>
            </a:fld>
            <a:endParaRPr lang="en-US"/>
          </a:p>
        </p:txBody>
      </p:sp>
    </p:spTree>
    <p:extLst>
      <p:ext uri="{BB962C8B-B14F-4D97-AF65-F5344CB8AC3E}">
        <p14:creationId xmlns:p14="http://schemas.microsoft.com/office/powerpoint/2010/main" val="2241553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03BA9-73EF-4880-B7B6-315F45E8CE4D}" type="datetimeFigureOut">
              <a:rPr lang="en-US" smtClean="0"/>
              <a:t>9/6/2018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DE959-F2F4-456D-99EF-1DAA5C09349C}" type="slidenum">
              <a:rPr lang="en-US" smtClean="0"/>
              <a:t>‹#›</a:t>
            </a:fld>
            <a:endParaRPr lang="en-US"/>
          </a:p>
        </p:txBody>
      </p:sp>
    </p:spTree>
    <p:extLst>
      <p:ext uri="{BB962C8B-B14F-4D97-AF65-F5344CB8AC3E}">
        <p14:creationId xmlns:p14="http://schemas.microsoft.com/office/powerpoint/2010/main" val="121088133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9F9B-6048-43B4-98CA-79D2097E0623}"/>
              </a:ext>
            </a:extLst>
          </p:cNvPr>
          <p:cNvSpPr>
            <a:spLocks noGrp="1"/>
          </p:cNvSpPr>
          <p:nvPr>
            <p:ph type="ctrTitle"/>
          </p:nvPr>
        </p:nvSpPr>
        <p:spPr/>
        <p:txBody>
          <a:bodyPr>
            <a:normAutofit/>
          </a:bodyPr>
          <a:lstStyle/>
          <a:p>
            <a:r>
              <a:rPr lang="en-US" dirty="0"/>
              <a:t>E-Cigarettes:</a:t>
            </a:r>
            <a:br>
              <a:rPr lang="en-US" dirty="0"/>
            </a:br>
            <a:r>
              <a:rPr lang="en-US" dirty="0"/>
              <a:t>Different, But Not Safe</a:t>
            </a:r>
          </a:p>
        </p:txBody>
      </p:sp>
      <p:sp>
        <p:nvSpPr>
          <p:cNvPr id="3" name="Subtitle 2">
            <a:extLst>
              <a:ext uri="{FF2B5EF4-FFF2-40B4-BE49-F238E27FC236}">
                <a16:creationId xmlns:a16="http://schemas.microsoft.com/office/drawing/2014/main" id="{2D1E09F1-8BD7-45D0-A2D1-FB8E014FDBD8}"/>
              </a:ext>
            </a:extLst>
          </p:cNvPr>
          <p:cNvSpPr>
            <a:spLocks noGrp="1"/>
          </p:cNvSpPr>
          <p:nvPr>
            <p:ph type="subTitle" idx="1"/>
          </p:nvPr>
        </p:nvSpPr>
        <p:spPr/>
        <p:txBody>
          <a:bodyPr>
            <a:normAutofit fontScale="92500" lnSpcReduction="20000"/>
          </a:bodyPr>
          <a:lstStyle/>
          <a:p>
            <a:r>
              <a:rPr lang="en-US" dirty="0"/>
              <a:t>Presented by the UC Davis NIEHS T32 training program:</a:t>
            </a:r>
          </a:p>
          <a:p>
            <a:r>
              <a:rPr lang="en-US" dirty="0"/>
              <a:t>Advanced Training in Environmental Health Sciences</a:t>
            </a:r>
          </a:p>
          <a:p>
            <a:r>
              <a:rPr lang="en-US" dirty="0"/>
              <a:t/>
            </a:r>
            <a:br>
              <a:rPr lang="en-US" dirty="0"/>
            </a:br>
            <a:r>
              <a:rPr lang="en-US" dirty="0"/>
              <a:t/>
            </a:r>
            <a:br>
              <a:rPr lang="en-US" dirty="0"/>
            </a:br>
            <a:endParaRPr lang="en-US" dirty="0"/>
          </a:p>
        </p:txBody>
      </p:sp>
      <p:sp>
        <p:nvSpPr>
          <p:cNvPr id="4" name="TextBox 3">
            <a:extLst>
              <a:ext uri="{FF2B5EF4-FFF2-40B4-BE49-F238E27FC236}">
                <a16:creationId xmlns:a16="http://schemas.microsoft.com/office/drawing/2014/main" id="{391EF47F-7121-4209-9D69-4BE92BF445C9}"/>
              </a:ext>
            </a:extLst>
          </p:cNvPr>
          <p:cNvSpPr txBox="1"/>
          <p:nvPr/>
        </p:nvSpPr>
        <p:spPr>
          <a:xfrm>
            <a:off x="0" y="0"/>
            <a:ext cx="538674" cy="369332"/>
          </a:xfrm>
          <a:prstGeom prst="rect">
            <a:avLst/>
          </a:prstGeom>
          <a:noFill/>
        </p:spPr>
        <p:txBody>
          <a:bodyPr wrap="none" rtlCol="0">
            <a:spAutoFit/>
          </a:bodyPr>
          <a:lstStyle/>
          <a:p>
            <a:r>
              <a:rPr lang="en-US" dirty="0"/>
              <a:t>test</a:t>
            </a:r>
          </a:p>
        </p:txBody>
      </p:sp>
    </p:spTree>
    <p:extLst>
      <p:ext uri="{BB962C8B-B14F-4D97-AF65-F5344CB8AC3E}">
        <p14:creationId xmlns:p14="http://schemas.microsoft.com/office/powerpoint/2010/main" val="132043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6D5F9-3296-43FE-A258-11E7B25ABD93}"/>
              </a:ext>
            </a:extLst>
          </p:cNvPr>
          <p:cNvSpPr>
            <a:spLocks noGrp="1"/>
          </p:cNvSpPr>
          <p:nvPr>
            <p:ph type="title"/>
          </p:nvPr>
        </p:nvSpPr>
        <p:spPr>
          <a:xfrm>
            <a:off x="0" y="365125"/>
            <a:ext cx="12192000" cy="1325563"/>
          </a:xfrm>
        </p:spPr>
        <p:txBody>
          <a:bodyPr>
            <a:normAutofit/>
          </a:bodyPr>
          <a:lstStyle/>
          <a:p>
            <a:r>
              <a:rPr lang="en-US" dirty="0" smtClean="0"/>
              <a:t>Myth: </a:t>
            </a:r>
            <a:r>
              <a:rPr lang="en-US" dirty="0"/>
              <a:t>E-cigs are not dangerous to younger </a:t>
            </a:r>
            <a:r>
              <a:rPr lang="en-US" dirty="0" smtClean="0"/>
              <a:t>siblings</a:t>
            </a:r>
            <a:endParaRPr lang="en-US" dirty="0"/>
          </a:p>
        </p:txBody>
      </p:sp>
      <p:pic>
        <p:nvPicPr>
          <p:cNvPr id="9218" name="Picture 2" descr="https://lh5.googleusercontent.com/xvPv2MCjvyN87d3wYasgvQ2ylZU9LQrzoA5QyJkZPWVa1Uw9CCQLovSheVzUZFlnn7k8XwkB1vvraLmEZadVrPZAm-ftxaRhQ5QMMbUDhQvdz8Mtekf1sQ_a1-2WEx3rsEXbSU8mRbw">
            <a:extLst>
              <a:ext uri="{FF2B5EF4-FFF2-40B4-BE49-F238E27FC236}">
                <a16:creationId xmlns:a16="http://schemas.microsoft.com/office/drawing/2014/main" id="{F9927377-AB61-43D3-ADE2-D32190917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91044"/>
            <a:ext cx="6538200" cy="4620500"/>
          </a:xfrm>
          <a:prstGeom prst="rect">
            <a:avLst/>
          </a:prstGeom>
          <a:noFill/>
          <a:extLst>
            <a:ext uri="{909E8E84-426E-40dd-AFC4-6F175D3DCCD1}">
              <a14:hiddenFill xmlns="" xmlns:a14="http://schemas.microsoft.com/office/drawing/2010/main">
                <a:solidFill>
                  <a:srgbClr val="FFFFFF"/>
                </a:solidFill>
              </a14:hiddenFill>
            </a:ext>
          </a:extLst>
        </p:spPr>
      </p:pic>
      <p:pic>
        <p:nvPicPr>
          <p:cNvPr id="9220" name="Picture 4" descr="https://lh5.googleusercontent.com/U1F482gbqNGEcoqAGwWYv3xNbwTjRPrGe10jjAnF32DzyEZ5PAAB3qOdghW6eS7IsHrglU7z55dw73t908Yp4HlHUOVZc-0X6d1K82GD3trfSof3RADyCg075RAptf7DL2VodXxSHK0">
            <a:extLst>
              <a:ext uri="{FF2B5EF4-FFF2-40B4-BE49-F238E27FC236}">
                <a16:creationId xmlns:a16="http://schemas.microsoft.com/office/drawing/2014/main" id="{592742B7-DF4A-4080-8315-25835A3510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9100" y="1825625"/>
            <a:ext cx="3790950" cy="2028825"/>
          </a:xfrm>
          <a:prstGeom prst="rect">
            <a:avLst/>
          </a:prstGeom>
          <a:noFill/>
          <a:extLst>
            <a:ext uri="{909E8E84-426E-40dd-AFC4-6F175D3DCCD1}">
              <a14:hiddenFill xmlns="" xmlns:a14="http://schemas.microsoft.com/office/drawing/2010/main">
                <a:solidFill>
                  <a:srgbClr val="FFFFFF"/>
                </a:solidFill>
              </a14:hiddenFill>
            </a:ext>
          </a:extLst>
        </p:spPr>
      </p:pic>
      <p:pic>
        <p:nvPicPr>
          <p:cNvPr id="9222" name="Picture 6" descr="https://lh5.googleusercontent.com/o9tzjtypqxTBuAYwCbKo3VsT63iWfizCC-YOQoe_9eyuHnmeixHyhQgFWPz2B_B_cveF_hK8WTc__vCdmHrpi5y7GpTHNJFQ8F5pxwto5DkZiCJkxr26gFFxJhmCCyFiAqmNkiz3iQE">
            <a:extLst>
              <a:ext uri="{FF2B5EF4-FFF2-40B4-BE49-F238E27FC236}">
                <a16:creationId xmlns:a16="http://schemas.microsoft.com/office/drawing/2014/main" id="{EE4C401F-0866-44A6-8369-DD0533C78C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5076" y="4568825"/>
            <a:ext cx="2981325" cy="19240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98862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par>
                                <p:cTn id="11" presetID="10" presetClass="entr" presetSubtype="0" fill="hold" nodeType="withEffect">
                                  <p:stCondLst>
                                    <p:cond delay="0"/>
                                  </p:stCondLst>
                                  <p:childTnLst>
                                    <p:set>
                                      <p:cBhvr>
                                        <p:cTn id="12" dur="1" fill="hold">
                                          <p:stCondLst>
                                            <p:cond delay="0"/>
                                          </p:stCondLst>
                                        </p:cTn>
                                        <p:tgtEl>
                                          <p:spTgt spid="9222"/>
                                        </p:tgtEl>
                                        <p:attrNameLst>
                                          <p:attrName>style.visibility</p:attrName>
                                        </p:attrNameLst>
                                      </p:cBhvr>
                                      <p:to>
                                        <p:strVal val="visible"/>
                                      </p:to>
                                    </p:set>
                                    <p:animEffect transition="in" filter="fade">
                                      <p:cBhvr>
                                        <p:cTn id="13"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BDDA2-5EA8-4FE3-82C3-724CF65E387F}"/>
              </a:ext>
            </a:extLst>
          </p:cNvPr>
          <p:cNvSpPr>
            <a:spLocks noGrp="1"/>
          </p:cNvSpPr>
          <p:nvPr>
            <p:ph type="title"/>
          </p:nvPr>
        </p:nvSpPr>
        <p:spPr>
          <a:xfrm>
            <a:off x="340421" y="-271542"/>
            <a:ext cx="11353800" cy="1643142"/>
          </a:xfrm>
        </p:spPr>
        <p:txBody>
          <a:bodyPr>
            <a:normAutofit/>
          </a:bodyPr>
          <a:lstStyle/>
          <a:p>
            <a:pPr algn="ctr"/>
            <a:r>
              <a:rPr lang="en-US" dirty="0"/>
              <a:t>Myth: E-cig companies are not targeting youth</a:t>
            </a:r>
          </a:p>
        </p:txBody>
      </p:sp>
      <p:sp>
        <p:nvSpPr>
          <p:cNvPr id="5" name="Content Placeholder 4">
            <a:extLst>
              <a:ext uri="{FF2B5EF4-FFF2-40B4-BE49-F238E27FC236}">
                <a16:creationId xmlns:a16="http://schemas.microsoft.com/office/drawing/2014/main" id="{C192788A-6AB4-4DC8-8780-404BC6EDD937}"/>
              </a:ext>
            </a:extLst>
          </p:cNvPr>
          <p:cNvSpPr>
            <a:spLocks noGrp="1"/>
          </p:cNvSpPr>
          <p:nvPr>
            <p:ph idx="1"/>
          </p:nvPr>
        </p:nvSpPr>
        <p:spPr>
          <a:xfrm>
            <a:off x="990228" y="927003"/>
            <a:ext cx="10515600" cy="4351338"/>
          </a:xfrm>
        </p:spPr>
        <p:txBody>
          <a:bodyPr/>
          <a:lstStyle/>
          <a:p>
            <a:pPr marL="0" indent="0" algn="ctr">
              <a:buNone/>
            </a:pPr>
            <a:r>
              <a:rPr lang="en-US" dirty="0"/>
              <a:t>Food								E-liquid</a:t>
            </a:r>
          </a:p>
        </p:txBody>
      </p:sp>
      <p:pic>
        <p:nvPicPr>
          <p:cNvPr id="18" name="Picture 17" descr="ecig labels 2.jpg">
            <a:extLst>
              <a:ext uri="{FF2B5EF4-FFF2-40B4-BE49-F238E27FC236}">
                <a16:creationId xmlns:a16="http://schemas.microsoft.com/office/drawing/2014/main" id="{2E458EEE-6108-4D0B-8083-3771021777F2}"/>
              </a:ext>
            </a:extLst>
          </p:cNvPr>
          <p:cNvPicPr>
            <a:picLocks noChangeAspect="1"/>
          </p:cNvPicPr>
          <p:nvPr/>
        </p:nvPicPr>
        <p:blipFill rotWithShape="1">
          <a:blip r:embed="rId3">
            <a:extLst>
              <a:ext uri="{28A0092B-C50C-407E-A947-70E740481C1C}">
                <a14:useLocalDpi xmlns:a14="http://schemas.microsoft.com/office/drawing/2010/main" val="0"/>
              </a:ext>
            </a:extLst>
          </a:blip>
          <a:srcRect l="3266" t="46587" r="54791" b="13501"/>
          <a:stretch/>
        </p:blipFill>
        <p:spPr>
          <a:xfrm>
            <a:off x="4806597" y="2319941"/>
            <a:ext cx="2882861" cy="1828800"/>
          </a:xfrm>
          <a:prstGeom prst="rect">
            <a:avLst/>
          </a:prstGeom>
        </p:spPr>
      </p:pic>
      <p:sp>
        <p:nvSpPr>
          <p:cNvPr id="35" name="Rectangle 34">
            <a:extLst>
              <a:ext uri="{FF2B5EF4-FFF2-40B4-BE49-F238E27FC236}">
                <a16:creationId xmlns:a16="http://schemas.microsoft.com/office/drawing/2014/main" id="{2A97E16E-886E-45BE-A1EB-D7FD67D79D2D}"/>
              </a:ext>
            </a:extLst>
          </p:cNvPr>
          <p:cNvSpPr/>
          <p:nvPr/>
        </p:nvSpPr>
        <p:spPr>
          <a:xfrm>
            <a:off x="4590288" y="1984248"/>
            <a:ext cx="3571824" cy="24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ecig labels 2.jpg">
            <a:extLst>
              <a:ext uri="{FF2B5EF4-FFF2-40B4-BE49-F238E27FC236}">
                <a16:creationId xmlns:a16="http://schemas.microsoft.com/office/drawing/2014/main" id="{60A38103-C692-44C3-B696-14B3E392F620}"/>
              </a:ext>
            </a:extLst>
          </p:cNvPr>
          <p:cNvPicPr>
            <a:picLocks noChangeAspect="1"/>
          </p:cNvPicPr>
          <p:nvPr/>
        </p:nvPicPr>
        <p:blipFill rotWithShape="1">
          <a:blip r:embed="rId3">
            <a:extLst>
              <a:ext uri="{28A0092B-C50C-407E-A947-70E740481C1C}">
                <a14:useLocalDpi xmlns:a14="http://schemas.microsoft.com/office/drawing/2010/main" val="0"/>
              </a:ext>
            </a:extLst>
          </a:blip>
          <a:srcRect l="53243" t="49138" r="1815" b="12903"/>
          <a:stretch/>
        </p:blipFill>
        <p:spPr>
          <a:xfrm>
            <a:off x="4767947" y="2365348"/>
            <a:ext cx="3247832" cy="1828800"/>
          </a:xfrm>
          <a:prstGeom prst="rect">
            <a:avLst/>
          </a:prstGeom>
        </p:spPr>
      </p:pic>
      <p:sp>
        <p:nvSpPr>
          <p:cNvPr id="33" name="Rectangle 32">
            <a:extLst>
              <a:ext uri="{FF2B5EF4-FFF2-40B4-BE49-F238E27FC236}">
                <a16:creationId xmlns:a16="http://schemas.microsoft.com/office/drawing/2014/main" id="{61CA3684-7D2E-4933-BB25-95B5885DA103}"/>
              </a:ext>
            </a:extLst>
          </p:cNvPr>
          <p:cNvSpPr/>
          <p:nvPr/>
        </p:nvSpPr>
        <p:spPr>
          <a:xfrm>
            <a:off x="4590288" y="1984248"/>
            <a:ext cx="3571824" cy="24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ecig labels.jpg">
            <a:extLst>
              <a:ext uri="{FF2B5EF4-FFF2-40B4-BE49-F238E27FC236}">
                <a16:creationId xmlns:a16="http://schemas.microsoft.com/office/drawing/2014/main" id="{0502A939-2262-4A28-B980-A652941DE9CF}"/>
              </a:ext>
            </a:extLst>
          </p:cNvPr>
          <p:cNvPicPr>
            <a:picLocks noChangeAspect="1"/>
          </p:cNvPicPr>
          <p:nvPr/>
        </p:nvPicPr>
        <p:blipFill rotWithShape="1">
          <a:blip r:embed="rId4">
            <a:extLst>
              <a:ext uri="{28A0092B-C50C-407E-A947-70E740481C1C}">
                <a14:useLocalDpi xmlns:a14="http://schemas.microsoft.com/office/drawing/2010/main" val="0"/>
              </a:ext>
            </a:extLst>
          </a:blip>
          <a:srcRect l="30634" t="8239" r="61207" b="65670"/>
          <a:stretch/>
        </p:blipFill>
        <p:spPr>
          <a:xfrm>
            <a:off x="5562583" y="2365348"/>
            <a:ext cx="930926" cy="1828800"/>
          </a:xfrm>
          <a:prstGeom prst="rect">
            <a:avLst/>
          </a:prstGeom>
        </p:spPr>
      </p:pic>
      <p:sp>
        <p:nvSpPr>
          <p:cNvPr id="34" name="Rectangle 33">
            <a:extLst>
              <a:ext uri="{FF2B5EF4-FFF2-40B4-BE49-F238E27FC236}">
                <a16:creationId xmlns:a16="http://schemas.microsoft.com/office/drawing/2014/main" id="{1B6BCC34-6859-47B8-8D98-9F1C76670A07}"/>
              </a:ext>
            </a:extLst>
          </p:cNvPr>
          <p:cNvSpPr/>
          <p:nvPr/>
        </p:nvSpPr>
        <p:spPr>
          <a:xfrm>
            <a:off x="4590288" y="1984248"/>
            <a:ext cx="3571824" cy="24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ecig labels.jpg">
            <a:extLst>
              <a:ext uri="{FF2B5EF4-FFF2-40B4-BE49-F238E27FC236}">
                <a16:creationId xmlns:a16="http://schemas.microsoft.com/office/drawing/2014/main" id="{605BDEAD-57F4-422E-90D3-21694502BA60}"/>
              </a:ext>
            </a:extLst>
          </p:cNvPr>
          <p:cNvPicPr>
            <a:picLocks noChangeAspect="1"/>
          </p:cNvPicPr>
          <p:nvPr/>
        </p:nvPicPr>
        <p:blipFill rotWithShape="1">
          <a:blip r:embed="rId4">
            <a:extLst>
              <a:ext uri="{28A0092B-C50C-407E-A947-70E740481C1C}">
                <a14:useLocalDpi xmlns:a14="http://schemas.microsoft.com/office/drawing/2010/main" val="0"/>
              </a:ext>
            </a:extLst>
          </a:blip>
          <a:srcRect l="11732" t="7945" r="80109" b="64614"/>
          <a:stretch/>
        </p:blipFill>
        <p:spPr>
          <a:xfrm>
            <a:off x="5562583" y="2398888"/>
            <a:ext cx="885132" cy="1828800"/>
          </a:xfrm>
          <a:prstGeom prst="rect">
            <a:avLst/>
          </a:prstGeom>
        </p:spPr>
      </p:pic>
      <p:sp>
        <p:nvSpPr>
          <p:cNvPr id="32" name="Rectangle 31">
            <a:extLst>
              <a:ext uri="{FF2B5EF4-FFF2-40B4-BE49-F238E27FC236}">
                <a16:creationId xmlns:a16="http://schemas.microsoft.com/office/drawing/2014/main" id="{3B4F5329-56A4-439E-A5DD-A1DC1026ABB6}"/>
              </a:ext>
            </a:extLst>
          </p:cNvPr>
          <p:cNvSpPr/>
          <p:nvPr/>
        </p:nvSpPr>
        <p:spPr>
          <a:xfrm>
            <a:off x="4590288" y="1984248"/>
            <a:ext cx="3571824" cy="24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ecig labels.jpg">
            <a:extLst>
              <a:ext uri="{FF2B5EF4-FFF2-40B4-BE49-F238E27FC236}">
                <a16:creationId xmlns:a16="http://schemas.microsoft.com/office/drawing/2014/main" id="{24E5B389-4E3C-4A22-9103-815B1565AF2A}"/>
              </a:ext>
            </a:extLst>
          </p:cNvPr>
          <p:cNvPicPr>
            <a:picLocks noChangeAspect="1"/>
          </p:cNvPicPr>
          <p:nvPr/>
        </p:nvPicPr>
        <p:blipFill rotWithShape="1">
          <a:blip r:embed="rId4">
            <a:extLst>
              <a:ext uri="{28A0092B-C50C-407E-A947-70E740481C1C}">
                <a14:useLocalDpi xmlns:a14="http://schemas.microsoft.com/office/drawing/2010/main" val="0"/>
              </a:ext>
            </a:extLst>
          </a:blip>
          <a:srcRect l="49537" t="9317" r="34311" b="64815"/>
          <a:stretch/>
        </p:blipFill>
        <p:spPr>
          <a:xfrm>
            <a:off x="5255690" y="2408719"/>
            <a:ext cx="1858812" cy="1828800"/>
          </a:xfrm>
          <a:prstGeom prst="rect">
            <a:avLst/>
          </a:prstGeom>
        </p:spPr>
      </p:pic>
      <p:sp>
        <p:nvSpPr>
          <p:cNvPr id="31" name="Rectangle 30">
            <a:extLst>
              <a:ext uri="{FF2B5EF4-FFF2-40B4-BE49-F238E27FC236}">
                <a16:creationId xmlns:a16="http://schemas.microsoft.com/office/drawing/2014/main" id="{08B89B57-498F-4678-BB02-63A6C2C5D56A}"/>
              </a:ext>
            </a:extLst>
          </p:cNvPr>
          <p:cNvSpPr/>
          <p:nvPr/>
        </p:nvSpPr>
        <p:spPr>
          <a:xfrm>
            <a:off x="4590288" y="1984248"/>
            <a:ext cx="3571824" cy="24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ecig labels.jpg">
            <a:extLst>
              <a:ext uri="{FF2B5EF4-FFF2-40B4-BE49-F238E27FC236}">
                <a16:creationId xmlns:a16="http://schemas.microsoft.com/office/drawing/2014/main" id="{E798C772-CFDD-45AA-9194-647E3EE27AF5}"/>
              </a:ext>
            </a:extLst>
          </p:cNvPr>
          <p:cNvPicPr>
            <a:picLocks noChangeAspect="1"/>
          </p:cNvPicPr>
          <p:nvPr/>
        </p:nvPicPr>
        <p:blipFill rotWithShape="1">
          <a:blip r:embed="rId4">
            <a:extLst>
              <a:ext uri="{28A0092B-C50C-407E-A947-70E740481C1C}">
                <a14:useLocalDpi xmlns:a14="http://schemas.microsoft.com/office/drawing/2010/main" val="0"/>
              </a:ext>
            </a:extLst>
          </a:blip>
          <a:srcRect l="73164" t="7494" r="10684" b="66638"/>
          <a:stretch/>
        </p:blipFill>
        <p:spPr>
          <a:xfrm>
            <a:off x="5284436" y="2408891"/>
            <a:ext cx="1858812" cy="1828800"/>
          </a:xfrm>
          <a:prstGeom prst="rect">
            <a:avLst/>
          </a:prstGeom>
        </p:spPr>
      </p:pic>
      <p:sp>
        <p:nvSpPr>
          <p:cNvPr id="30" name="Rectangle 29">
            <a:extLst>
              <a:ext uri="{FF2B5EF4-FFF2-40B4-BE49-F238E27FC236}">
                <a16:creationId xmlns:a16="http://schemas.microsoft.com/office/drawing/2014/main" id="{698A6891-CF19-4722-9863-7F88A81BAD2B}"/>
              </a:ext>
            </a:extLst>
          </p:cNvPr>
          <p:cNvSpPr/>
          <p:nvPr/>
        </p:nvSpPr>
        <p:spPr>
          <a:xfrm>
            <a:off x="4590288" y="1984248"/>
            <a:ext cx="3571824" cy="24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ecig labels 2.jpg">
            <a:extLst>
              <a:ext uri="{FF2B5EF4-FFF2-40B4-BE49-F238E27FC236}">
                <a16:creationId xmlns:a16="http://schemas.microsoft.com/office/drawing/2014/main" id="{A05E08A6-07D8-4A66-A7C5-007768A6849A}"/>
              </a:ext>
            </a:extLst>
          </p:cNvPr>
          <p:cNvPicPr>
            <a:picLocks noChangeAspect="1"/>
          </p:cNvPicPr>
          <p:nvPr/>
        </p:nvPicPr>
        <p:blipFill rotWithShape="1">
          <a:blip r:embed="rId3">
            <a:extLst>
              <a:ext uri="{28A0092B-C50C-407E-A947-70E740481C1C}">
                <a14:useLocalDpi xmlns:a14="http://schemas.microsoft.com/office/drawing/2010/main" val="0"/>
              </a:ext>
            </a:extLst>
          </a:blip>
          <a:srcRect l="58762" t="846" r="4241" b="56328"/>
          <a:stretch/>
        </p:blipFill>
        <p:spPr>
          <a:xfrm>
            <a:off x="4832400" y="2436512"/>
            <a:ext cx="2369842" cy="1828800"/>
          </a:xfrm>
          <a:prstGeom prst="rect">
            <a:avLst/>
          </a:prstGeom>
        </p:spPr>
      </p:pic>
      <p:sp>
        <p:nvSpPr>
          <p:cNvPr id="29" name="Rectangle 28">
            <a:extLst>
              <a:ext uri="{FF2B5EF4-FFF2-40B4-BE49-F238E27FC236}">
                <a16:creationId xmlns:a16="http://schemas.microsoft.com/office/drawing/2014/main" id="{032FA680-9347-4CAE-9B7F-36A914E92904}"/>
              </a:ext>
            </a:extLst>
          </p:cNvPr>
          <p:cNvSpPr/>
          <p:nvPr/>
        </p:nvSpPr>
        <p:spPr>
          <a:xfrm>
            <a:off x="4590288" y="1984248"/>
            <a:ext cx="3571824" cy="24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cig labels 2.jpg">
            <a:extLst>
              <a:ext uri="{FF2B5EF4-FFF2-40B4-BE49-F238E27FC236}">
                <a16:creationId xmlns:a16="http://schemas.microsoft.com/office/drawing/2014/main" id="{9CA72B8C-D60C-40B9-AC8F-0036B1B34656}"/>
              </a:ext>
            </a:extLst>
          </p:cNvPr>
          <p:cNvPicPr>
            <a:picLocks noChangeAspect="1"/>
          </p:cNvPicPr>
          <p:nvPr/>
        </p:nvPicPr>
        <p:blipFill rotWithShape="1">
          <a:blip r:embed="rId3">
            <a:extLst>
              <a:ext uri="{28A0092B-C50C-407E-A947-70E740481C1C}">
                <a14:useLocalDpi xmlns:a14="http://schemas.microsoft.com/office/drawing/2010/main" val="0"/>
              </a:ext>
            </a:extLst>
          </a:blip>
          <a:srcRect l="12657" t="-614" r="59433" b="57788"/>
          <a:stretch/>
        </p:blipFill>
        <p:spPr>
          <a:xfrm>
            <a:off x="5134387" y="2369059"/>
            <a:ext cx="1824765" cy="1866638"/>
          </a:xfrm>
          <a:prstGeom prst="rect">
            <a:avLst/>
          </a:prstGeom>
        </p:spPr>
      </p:pic>
      <p:sp>
        <p:nvSpPr>
          <p:cNvPr id="28" name="Rectangle 27">
            <a:extLst>
              <a:ext uri="{FF2B5EF4-FFF2-40B4-BE49-F238E27FC236}">
                <a16:creationId xmlns:a16="http://schemas.microsoft.com/office/drawing/2014/main" id="{0085D0D8-3217-449E-B385-152C3937BF9A}"/>
              </a:ext>
            </a:extLst>
          </p:cNvPr>
          <p:cNvSpPr/>
          <p:nvPr/>
        </p:nvSpPr>
        <p:spPr>
          <a:xfrm>
            <a:off x="4590288" y="1984248"/>
            <a:ext cx="3571824" cy="24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ecig labels.jpg">
            <a:extLst>
              <a:ext uri="{FF2B5EF4-FFF2-40B4-BE49-F238E27FC236}">
                <a16:creationId xmlns:a16="http://schemas.microsoft.com/office/drawing/2014/main" id="{2F5F9BC6-D547-4AF7-9010-2330C13CE1E2}"/>
              </a:ext>
            </a:extLst>
          </p:cNvPr>
          <p:cNvPicPr>
            <a:picLocks noChangeAspect="1"/>
          </p:cNvPicPr>
          <p:nvPr/>
        </p:nvPicPr>
        <p:blipFill rotWithShape="1">
          <a:blip r:embed="rId4">
            <a:extLst>
              <a:ext uri="{28A0092B-C50C-407E-A947-70E740481C1C}">
                <a14:useLocalDpi xmlns:a14="http://schemas.microsoft.com/office/drawing/2010/main" val="0"/>
              </a:ext>
            </a:extLst>
          </a:blip>
          <a:srcRect l="67577" t="55640" r="6752" b="18492"/>
          <a:stretch/>
        </p:blipFill>
        <p:spPr>
          <a:xfrm>
            <a:off x="4989509" y="2613115"/>
            <a:ext cx="2153739" cy="1333266"/>
          </a:xfrm>
          <a:prstGeom prst="rect">
            <a:avLst/>
          </a:prstGeom>
        </p:spPr>
      </p:pic>
      <p:sp>
        <p:nvSpPr>
          <p:cNvPr id="27" name="Rectangle 26">
            <a:extLst>
              <a:ext uri="{FF2B5EF4-FFF2-40B4-BE49-F238E27FC236}">
                <a16:creationId xmlns:a16="http://schemas.microsoft.com/office/drawing/2014/main" id="{0AE8848D-C75D-4811-B9B9-AECEFA913EA1}"/>
              </a:ext>
            </a:extLst>
          </p:cNvPr>
          <p:cNvSpPr/>
          <p:nvPr/>
        </p:nvSpPr>
        <p:spPr>
          <a:xfrm>
            <a:off x="4591675" y="1983036"/>
            <a:ext cx="3571824" cy="24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ecig labels.jpg">
            <a:extLst>
              <a:ext uri="{FF2B5EF4-FFF2-40B4-BE49-F238E27FC236}">
                <a16:creationId xmlns:a16="http://schemas.microsoft.com/office/drawing/2014/main" id="{B5C8D27E-B052-4547-9140-F54DDC1F138E}"/>
              </a:ext>
            </a:extLst>
          </p:cNvPr>
          <p:cNvPicPr>
            <a:picLocks noChangeAspect="1"/>
          </p:cNvPicPr>
          <p:nvPr/>
        </p:nvPicPr>
        <p:blipFill rotWithShape="1">
          <a:blip r:embed="rId4">
            <a:extLst>
              <a:ext uri="{28A0092B-C50C-407E-A947-70E740481C1C}">
                <a14:useLocalDpi xmlns:a14="http://schemas.microsoft.com/office/drawing/2010/main" val="0"/>
              </a:ext>
            </a:extLst>
          </a:blip>
          <a:srcRect l="52975" t="55640" r="36349" b="18492"/>
          <a:stretch/>
        </p:blipFill>
        <p:spPr>
          <a:xfrm>
            <a:off x="5506315" y="2213550"/>
            <a:ext cx="1228600" cy="1828800"/>
          </a:xfrm>
          <a:prstGeom prst="rect">
            <a:avLst/>
          </a:prstGeom>
        </p:spPr>
      </p:pic>
      <p:sp>
        <p:nvSpPr>
          <p:cNvPr id="36" name="Rectangle 35">
            <a:extLst>
              <a:ext uri="{FF2B5EF4-FFF2-40B4-BE49-F238E27FC236}">
                <a16:creationId xmlns:a16="http://schemas.microsoft.com/office/drawing/2014/main" id="{085FD4C8-C4CC-40B7-B75F-BD5D3147CF9F}"/>
              </a:ext>
            </a:extLst>
          </p:cNvPr>
          <p:cNvSpPr/>
          <p:nvPr/>
        </p:nvSpPr>
        <p:spPr>
          <a:xfrm>
            <a:off x="4590288" y="1984248"/>
            <a:ext cx="3571824" cy="24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950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125E-6 1.48148E-6 L 0.24258 -0.13449 " pathEditMode="relative" rAng="0" ptsTypes="AA">
                                      <p:cBhvr>
                                        <p:cTn id="10" dur="750" fill="hold"/>
                                        <p:tgtEl>
                                          <p:spTgt spid="23"/>
                                        </p:tgtEl>
                                        <p:attrNameLst>
                                          <p:attrName>ppt_x</p:attrName>
                                          <p:attrName>ppt_y</p:attrName>
                                        </p:attrNameLst>
                                      </p:cBhvr>
                                      <p:rCtr x="12122" y="-6736"/>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95833E-6 -7.40741E-7 L -0.40039 -0.19005 " pathEditMode="relative" rAng="0" ptsTypes="AA">
                                      <p:cBhvr>
                                        <p:cTn id="18" dur="750" fill="hold"/>
                                        <p:tgtEl>
                                          <p:spTgt spid="24"/>
                                        </p:tgtEl>
                                        <p:attrNameLst>
                                          <p:attrName>ppt_x</p:attrName>
                                          <p:attrName>ppt_y</p:attrName>
                                        </p:attrNameLst>
                                      </p:cBhvr>
                                      <p:rCtr x="-20026" y="-9514"/>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54167E-6 -1.48148E-6 L 0.41198 -0.15347 " pathEditMode="relative" rAng="0" ptsTypes="AA">
                                      <p:cBhvr>
                                        <p:cTn id="26" dur="750" fill="hold"/>
                                        <p:tgtEl>
                                          <p:spTgt spid="17"/>
                                        </p:tgtEl>
                                        <p:attrNameLst>
                                          <p:attrName>ppt_x</p:attrName>
                                          <p:attrName>ppt_y</p:attrName>
                                        </p:attrNameLst>
                                      </p:cBhvr>
                                      <p:rCtr x="20599" y="-7685"/>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16667E-7 2.59259E-6 L -0.20586 -0.10787 " pathEditMode="relative" rAng="0" ptsTypes="AA">
                                      <p:cBhvr>
                                        <p:cTn id="34" dur="750" fill="hold"/>
                                        <p:tgtEl>
                                          <p:spTgt spid="15"/>
                                        </p:tgtEl>
                                        <p:attrNameLst>
                                          <p:attrName>ppt_x</p:attrName>
                                          <p:attrName>ppt_y</p:attrName>
                                        </p:attrNameLst>
                                      </p:cBhvr>
                                      <p:rCtr x="-10299" y="-5394"/>
                                    </p:animMotion>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58333E-6 -7.40741E-7 L -0.4125 0.05255 " pathEditMode="relative" rAng="0" ptsTypes="AA">
                                      <p:cBhvr>
                                        <p:cTn id="42" dur="750" fill="hold"/>
                                        <p:tgtEl>
                                          <p:spTgt spid="22"/>
                                        </p:tgtEl>
                                        <p:attrNameLst>
                                          <p:attrName>ppt_x</p:attrName>
                                          <p:attrName>ppt_y</p:attrName>
                                        </p:attrNameLst>
                                      </p:cBhvr>
                                      <p:rCtr x="-20625" y="2616"/>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66667E-6 -7.40741E-7 L 0.24831 0.11065 " pathEditMode="relative" rAng="0" ptsTypes="AA">
                                      <p:cBhvr>
                                        <p:cTn id="50" dur="750" fill="hold"/>
                                        <p:tgtEl>
                                          <p:spTgt spid="21"/>
                                        </p:tgtEl>
                                        <p:attrNameLst>
                                          <p:attrName>ppt_x</p:attrName>
                                          <p:attrName>ppt_y</p:attrName>
                                        </p:attrNameLst>
                                      </p:cBhvr>
                                      <p:rCtr x="12409" y="5532"/>
                                    </p:animMotion>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1.875E-6 -1.85185E-6 L 0.46107 0.21505 " pathEditMode="relative" rAng="0" ptsTypes="AA">
                                      <p:cBhvr>
                                        <p:cTn id="58" dur="750" fill="hold"/>
                                        <p:tgtEl>
                                          <p:spTgt spid="16"/>
                                        </p:tgtEl>
                                        <p:attrNameLst>
                                          <p:attrName>ppt_x</p:attrName>
                                          <p:attrName>ppt_y</p:attrName>
                                        </p:attrNameLst>
                                      </p:cBhvr>
                                      <p:rCtr x="23047" y="10741"/>
                                    </p:animMotion>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1.04167E-6 -7.40741E-7 L -0.15521 0.19769 " pathEditMode="relative" rAng="0" ptsTypes="AA">
                                      <p:cBhvr>
                                        <p:cTn id="66" dur="750" fill="hold"/>
                                        <p:tgtEl>
                                          <p:spTgt spid="20"/>
                                        </p:tgtEl>
                                        <p:attrNameLst>
                                          <p:attrName>ppt_x</p:attrName>
                                          <p:attrName>ppt_y</p:attrName>
                                        </p:attrNameLst>
                                      </p:cBhvr>
                                      <p:rCtr x="-7760" y="9884"/>
                                    </p:animMotion>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1.25E-6 -7.40741E-7 L -0.38919 0.38657 " pathEditMode="relative" rAng="0" ptsTypes="AA">
                                      <p:cBhvr>
                                        <p:cTn id="74" dur="750" fill="hold"/>
                                        <p:tgtEl>
                                          <p:spTgt spid="19"/>
                                        </p:tgtEl>
                                        <p:attrNameLst>
                                          <p:attrName>ppt_x</p:attrName>
                                          <p:attrName>ppt_y</p:attrName>
                                        </p:attrNameLst>
                                      </p:cBhvr>
                                      <p:rCtr x="-19466" y="19329"/>
                                    </p:animMotion>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0 2.22222E-6 L 0.25547 0.39328 " pathEditMode="relative" rAng="0" ptsTypes="AA">
                                      <p:cBhvr>
                                        <p:cTn id="82" dur="750" fill="hold"/>
                                        <p:tgtEl>
                                          <p:spTgt spid="18"/>
                                        </p:tgtEl>
                                        <p:attrNameLst>
                                          <p:attrName>ppt_x</p:attrName>
                                          <p:attrName>ppt_y</p:attrName>
                                        </p:attrNameLst>
                                      </p:cBhvr>
                                      <p:rCtr x="12773" y="19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P spid="32" grpId="0" animBg="1"/>
      <p:bldP spid="31" grpId="0" animBg="1"/>
      <p:bldP spid="30" grpId="0" animBg="1"/>
      <p:bldP spid="29" grpId="0" animBg="1"/>
      <p:bldP spid="28" grpId="0" animBg="1"/>
      <p:bldP spid="27"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4E13-028C-464F-B695-AD0803DF8ABF}"/>
              </a:ext>
            </a:extLst>
          </p:cNvPr>
          <p:cNvSpPr>
            <a:spLocks noGrp="1"/>
          </p:cNvSpPr>
          <p:nvPr>
            <p:ph type="title"/>
          </p:nvPr>
        </p:nvSpPr>
        <p:spPr>
          <a:xfrm>
            <a:off x="838200" y="201003"/>
            <a:ext cx="10515600" cy="1325563"/>
          </a:xfrm>
        </p:spPr>
        <p:txBody>
          <a:bodyPr/>
          <a:lstStyle/>
          <a:p>
            <a:r>
              <a:rPr lang="en-US" dirty="0"/>
              <a:t>Myth: E-cigs make me look </a:t>
            </a:r>
            <a:r>
              <a:rPr lang="en-US" dirty="0" smtClean="0"/>
              <a:t>cool</a:t>
            </a:r>
            <a:endParaRPr lang="en-US" dirty="0"/>
          </a:p>
        </p:txBody>
      </p:sp>
      <p:sp>
        <p:nvSpPr>
          <p:cNvPr id="3" name="Content Placeholder 2">
            <a:extLst>
              <a:ext uri="{FF2B5EF4-FFF2-40B4-BE49-F238E27FC236}">
                <a16:creationId xmlns:a16="http://schemas.microsoft.com/office/drawing/2014/main" id="{C2C29C0E-C1D7-4C66-BDA2-29F30C2A55A8}"/>
              </a:ext>
            </a:extLst>
          </p:cNvPr>
          <p:cNvSpPr>
            <a:spLocks noGrp="1"/>
          </p:cNvSpPr>
          <p:nvPr>
            <p:ph idx="1"/>
          </p:nvPr>
        </p:nvSpPr>
        <p:spPr>
          <a:xfrm>
            <a:off x="838200" y="1825625"/>
            <a:ext cx="3361267" cy="1239184"/>
          </a:xfrm>
        </p:spPr>
        <p:txBody>
          <a:bodyPr>
            <a:normAutofit/>
          </a:bodyPr>
          <a:lstStyle/>
          <a:p>
            <a:pPr marL="0" indent="0">
              <a:buNone/>
            </a:pPr>
            <a:r>
              <a:rPr lang="en-US" dirty="0"/>
              <a:t>This did too.</a:t>
            </a:r>
          </a:p>
          <a:p>
            <a:pPr marL="0" indent="0">
              <a:buNone/>
            </a:pPr>
            <a:r>
              <a:rPr lang="en-US" dirty="0"/>
              <a:t>Now it looks like this.</a:t>
            </a:r>
          </a:p>
        </p:txBody>
      </p:sp>
      <p:pic>
        <p:nvPicPr>
          <p:cNvPr id="10242" name="Picture 2" descr="https://lh5.googleusercontent.com/aTacMZF2kbh_pGio-pLBx1k6sIZhDTbFLZ7xDpaG1b6Lk0DWz0ylo_Mt8_pTWSJtYJE2tlPt5jQIVoiAOxJegrA_jhigfqKGlFt7Ly2dTuMvGTL11OuaqCHlOawQvK8Atf84pldufXo">
            <a:extLst>
              <a:ext uri="{FF2B5EF4-FFF2-40B4-BE49-F238E27FC236}">
                <a16:creationId xmlns:a16="http://schemas.microsoft.com/office/drawing/2014/main" id="{0EF37C11-8286-4B18-816C-E5046402E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282" y="2120830"/>
            <a:ext cx="2852193" cy="3605413"/>
          </a:xfrm>
          <a:prstGeom prst="rect">
            <a:avLst/>
          </a:prstGeom>
          <a:noFill/>
          <a:extLst>
            <a:ext uri="{909E8E84-426E-40dd-AFC4-6F175D3DCCD1}">
              <a14:hiddenFill xmlns="" xmlns:a14="http://schemas.microsoft.com/office/drawing/2010/main">
                <a:solidFill>
                  <a:srgbClr val="FFFFFF"/>
                </a:solidFill>
              </a14:hiddenFill>
            </a:ext>
          </a:extLst>
        </p:spPr>
      </p:pic>
      <p:pic>
        <p:nvPicPr>
          <p:cNvPr id="10244" name="Picture 4" descr="https://lh5.googleusercontent.com/0KZpMPXIIrt2nF3MuOI60Ez6F1x_08jt5-vuRTqLRHJQmYxSQhzNpgalarBcXbqzT4IY4-KBhKnjVT89g670mt2OQaSWnohrDBXkSIPUElEbtnwXakvjqJNVj_TVLm0U0u2YopHoD4s">
            <a:extLst>
              <a:ext uri="{FF2B5EF4-FFF2-40B4-BE49-F238E27FC236}">
                <a16:creationId xmlns:a16="http://schemas.microsoft.com/office/drawing/2014/main" id="{234F1A9B-599B-45D8-BEA3-A36D9ADAA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475" y="1304162"/>
            <a:ext cx="4650074" cy="3038048"/>
          </a:xfrm>
          <a:prstGeom prst="rect">
            <a:avLst/>
          </a:prstGeom>
          <a:noFill/>
          <a:extLst>
            <a:ext uri="{909E8E84-426E-40dd-AFC4-6F175D3DCCD1}">
              <a14:hiddenFill xmlns="" xmlns:a14="http://schemas.microsoft.com/office/drawing/2010/main">
                <a:solidFill>
                  <a:srgbClr val="FFFFFF"/>
                </a:solidFill>
              </a14:hiddenFill>
            </a:ext>
          </a:extLst>
        </p:spPr>
      </p:pic>
      <p:pic>
        <p:nvPicPr>
          <p:cNvPr id="10246" name="Picture 6" descr="https://lh5.googleusercontent.com/BMqwD7Wu2sCxtFBiPwGWnNN-cVExx8I5QVJwzCpzbwMaG8WV6yEAPCWrzsQksWzEzhikLAJYmtHH5gz16RCRW4Jc4KQ6kIDoh6_Lj_p-K8lopAsnGFrJm8q-i1jAGKyGxXK7zjDzteg">
            <a:extLst>
              <a:ext uri="{FF2B5EF4-FFF2-40B4-BE49-F238E27FC236}">
                <a16:creationId xmlns:a16="http://schemas.microsoft.com/office/drawing/2014/main" id="{A33B6F11-0821-4147-9952-CEB010100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702" y="3589126"/>
            <a:ext cx="2182240" cy="3016626"/>
          </a:xfrm>
          <a:prstGeom prst="rect">
            <a:avLst/>
          </a:prstGeom>
          <a:noFill/>
          <a:extLst>
            <a:ext uri="{909E8E84-426E-40dd-AFC4-6F175D3DCCD1}">
              <a14:hiddenFill xmlns="" xmlns:a14="http://schemas.microsoft.com/office/drawing/2010/main">
                <a:solidFill>
                  <a:srgbClr val="FFFFFF"/>
                </a:solidFill>
              </a14:hiddenFill>
            </a:ext>
          </a:extLst>
        </p:spPr>
      </p:pic>
      <p:pic>
        <p:nvPicPr>
          <p:cNvPr id="10248" name="Picture 8" descr="https://lh6.googleusercontent.com/EKKy1-CvZmySkm9oIqc3MCkY7MlfQFGZplZEz8R2Ki4Zh0_UVwkGadFKA05mte1cSX7kNRCDEqME8m1qEw2olteoPQ3H-dEDe5p59pF9NbNVjAzvA5tG37aWwYXDgQN-R0lF82pI1Mg">
            <a:extLst>
              <a:ext uri="{FF2B5EF4-FFF2-40B4-BE49-F238E27FC236}">
                <a16:creationId xmlns:a16="http://schemas.microsoft.com/office/drawing/2014/main" id="{9F1BA442-8A6D-4C77-A9DD-1A5E1C9D08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1158" y="3830568"/>
            <a:ext cx="2076450" cy="2800350"/>
          </a:xfrm>
          <a:prstGeom prst="rect">
            <a:avLst/>
          </a:prstGeom>
          <a:noFill/>
          <a:extLst>
            <a:ext uri="{909E8E84-426E-40dd-AFC4-6F175D3DCCD1}">
              <a14:hiddenFill xmlns="" xmlns:a14="http://schemas.microsoft.com/office/drawing/2010/main">
                <a:solidFill>
                  <a:srgbClr val="FFFFFF"/>
                </a:solidFill>
              </a14:hiddenFill>
            </a:ext>
          </a:extLst>
        </p:spPr>
      </p:pic>
      <p:pic>
        <p:nvPicPr>
          <p:cNvPr id="10252" name="Picture 12" descr="https://lh6.googleusercontent.com/QzLtGOIkbxPZoPsvfYNRrRBfSJXvJ05Q0LQcMSFI0K9TZzQn4BqZ4LeHCjb83HFfl2F14sjeWm9h2sozfeA0g__7pp_jaSyuRMPzgxvqzgeEbqFSu2-KctBE24vlEgqBJoc78e8pjWc">
            <a:extLst>
              <a:ext uri="{FF2B5EF4-FFF2-40B4-BE49-F238E27FC236}">
                <a16:creationId xmlns:a16="http://schemas.microsoft.com/office/drawing/2014/main" id="{D82E5DF7-3260-4390-8B77-5DAE6F7ED9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809" y="3064809"/>
            <a:ext cx="4467225" cy="2343150"/>
          </a:xfrm>
          <a:prstGeom prst="rect">
            <a:avLst/>
          </a:prstGeom>
          <a:noFill/>
          <a:extLst>
            <a:ext uri="{909E8E84-426E-40dd-AFC4-6F175D3DCCD1}">
              <a14:hiddenFill xmlns="" xmlns:a14="http://schemas.microsoft.com/office/drawing/2010/main">
                <a:solidFill>
                  <a:srgbClr val="FFFFFF"/>
                </a:solidFill>
              </a14:hiddenFill>
            </a:ext>
          </a:extLst>
        </p:spPr>
      </p:pic>
      <p:pic>
        <p:nvPicPr>
          <p:cNvPr id="10254" name="Picture 14" descr="https://lh4.googleusercontent.com/zWsYQK_6B3LkcqUaJ7YWhc6bGCTW3L3MRS1oEYSdngcjLNsGUsEJpZggnIQf_rM0wQCthi8mZDU1YC2mEMHBDcqvyI27g4HAsEyHR291NzIoBCnChCWJ1R7vtybGYzWwtmdfjm7EygM">
            <a:extLst>
              <a:ext uri="{FF2B5EF4-FFF2-40B4-BE49-F238E27FC236}">
                <a16:creationId xmlns:a16="http://schemas.microsoft.com/office/drawing/2014/main" id="{E11C4275-2E5A-4DA1-BD53-58CF03ADCE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0810" y="1423002"/>
            <a:ext cx="4467225" cy="25146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56" name="Picture 16" descr="https://lh3.googleusercontent.com/N5WoZqKPZ1p1lcRSyviNNRWK3_HycEmKLjpMFM6iodo7VWLs8-FqclgzB9nrMoIk4L-ZVyGhVSQViuiCoq7nzrk5mccunSkSUfoKvZVPGosJpQ2BwQXJJ52a4WELcPhluWhIG0plH9o">
            <a:extLst>
              <a:ext uri="{FF2B5EF4-FFF2-40B4-BE49-F238E27FC236}">
                <a16:creationId xmlns:a16="http://schemas.microsoft.com/office/drawing/2014/main" id="{C5549D08-895D-4EA1-8BD3-6EA46163E9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173" y="4044636"/>
            <a:ext cx="3400425" cy="2514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57937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500"/>
                                        <p:tgtEl>
                                          <p:spTgt spid="10242"/>
                                        </p:tgtEl>
                                      </p:cBhvr>
                                    </p:animEffect>
                                  </p:childTnLst>
                                </p:cTn>
                              </p:par>
                              <p:par>
                                <p:cTn id="11" presetID="10" presetClass="entr" presetSubtype="0" fill="hold" nodeType="withEffect">
                                  <p:stCondLst>
                                    <p:cond delay="500"/>
                                  </p:stCondLst>
                                  <p:childTnLst>
                                    <p:set>
                                      <p:cBhvr>
                                        <p:cTn id="12" dur="1" fill="hold">
                                          <p:stCondLst>
                                            <p:cond delay="0"/>
                                          </p:stCondLst>
                                        </p:cTn>
                                        <p:tgtEl>
                                          <p:spTgt spid="10244"/>
                                        </p:tgtEl>
                                        <p:attrNameLst>
                                          <p:attrName>style.visibility</p:attrName>
                                        </p:attrNameLst>
                                      </p:cBhvr>
                                      <p:to>
                                        <p:strVal val="visible"/>
                                      </p:to>
                                    </p:set>
                                    <p:animEffect transition="in" filter="fade">
                                      <p:cBhvr>
                                        <p:cTn id="13" dur="500"/>
                                        <p:tgtEl>
                                          <p:spTgt spid="10244"/>
                                        </p:tgtEl>
                                      </p:cBhvr>
                                    </p:animEffect>
                                  </p:childTnLst>
                                </p:cTn>
                              </p:par>
                              <p:par>
                                <p:cTn id="14" presetID="10" presetClass="entr" presetSubtype="0" fill="hold" nodeType="withEffect">
                                  <p:stCondLst>
                                    <p:cond delay="1000"/>
                                  </p:stCondLst>
                                  <p:childTnLst>
                                    <p:set>
                                      <p:cBhvr>
                                        <p:cTn id="15" dur="1" fill="hold">
                                          <p:stCondLst>
                                            <p:cond delay="0"/>
                                          </p:stCondLst>
                                        </p:cTn>
                                        <p:tgtEl>
                                          <p:spTgt spid="10246"/>
                                        </p:tgtEl>
                                        <p:attrNameLst>
                                          <p:attrName>style.visibility</p:attrName>
                                        </p:attrNameLst>
                                      </p:cBhvr>
                                      <p:to>
                                        <p:strVal val="visible"/>
                                      </p:to>
                                    </p:set>
                                    <p:animEffect transition="in" filter="fade">
                                      <p:cBhvr>
                                        <p:cTn id="16" dur="500"/>
                                        <p:tgtEl>
                                          <p:spTgt spid="10246"/>
                                        </p:tgtEl>
                                      </p:cBhvr>
                                    </p:animEffect>
                                  </p:childTnLst>
                                </p:cTn>
                              </p:par>
                              <p:par>
                                <p:cTn id="17" presetID="10" presetClass="entr" presetSubtype="0" fill="hold" nodeType="withEffect">
                                  <p:stCondLst>
                                    <p:cond delay="1500"/>
                                  </p:stCondLst>
                                  <p:childTnLst>
                                    <p:set>
                                      <p:cBhvr>
                                        <p:cTn id="18" dur="1" fill="hold">
                                          <p:stCondLst>
                                            <p:cond delay="0"/>
                                          </p:stCondLst>
                                        </p:cTn>
                                        <p:tgtEl>
                                          <p:spTgt spid="10248"/>
                                        </p:tgtEl>
                                        <p:attrNameLst>
                                          <p:attrName>style.visibility</p:attrName>
                                        </p:attrNameLst>
                                      </p:cBhvr>
                                      <p:to>
                                        <p:strVal val="visible"/>
                                      </p:to>
                                    </p:set>
                                    <p:animEffect transition="in" filter="fade">
                                      <p:cBhvr>
                                        <p:cTn id="19" dur="500"/>
                                        <p:tgtEl>
                                          <p:spTgt spid="1024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56"/>
                                        </p:tgtEl>
                                        <p:attrNameLst>
                                          <p:attrName>style.visibility</p:attrName>
                                        </p:attrNameLst>
                                      </p:cBhvr>
                                      <p:to>
                                        <p:strVal val="visible"/>
                                      </p:to>
                                    </p:set>
                                    <p:animEffect transition="in" filter="fade">
                                      <p:cBhvr>
                                        <p:cTn id="24" dur="1000"/>
                                        <p:tgtEl>
                                          <p:spTgt spid="10256"/>
                                        </p:tgtEl>
                                      </p:cBhvr>
                                    </p:animEffect>
                                  </p:childTnLst>
                                </p:cTn>
                              </p:par>
                              <p:par>
                                <p:cTn id="25" presetID="10" presetClass="entr" presetSubtype="0" fill="hold" nodeType="withEffect">
                                  <p:stCondLst>
                                    <p:cond delay="0"/>
                                  </p:stCondLst>
                                  <p:childTnLst>
                                    <p:set>
                                      <p:cBhvr>
                                        <p:cTn id="26" dur="1" fill="hold">
                                          <p:stCondLst>
                                            <p:cond delay="0"/>
                                          </p:stCondLst>
                                        </p:cTn>
                                        <p:tgtEl>
                                          <p:spTgt spid="10254"/>
                                        </p:tgtEl>
                                        <p:attrNameLst>
                                          <p:attrName>style.visibility</p:attrName>
                                        </p:attrNameLst>
                                      </p:cBhvr>
                                      <p:to>
                                        <p:strVal val="visible"/>
                                      </p:to>
                                    </p:set>
                                    <p:animEffect transition="in" filter="fade">
                                      <p:cBhvr>
                                        <p:cTn id="27" dur="1000"/>
                                        <p:tgtEl>
                                          <p:spTgt spid="10254"/>
                                        </p:tgtEl>
                                      </p:cBhvr>
                                    </p:animEffect>
                                  </p:childTnLst>
                                </p:cTn>
                              </p:par>
                              <p:par>
                                <p:cTn id="28" presetID="10" presetClass="entr" presetSubtype="0" fill="hold" nodeType="withEffect">
                                  <p:stCondLst>
                                    <p:cond delay="0"/>
                                  </p:stCondLst>
                                  <p:childTnLst>
                                    <p:set>
                                      <p:cBhvr>
                                        <p:cTn id="29" dur="1" fill="hold">
                                          <p:stCondLst>
                                            <p:cond delay="0"/>
                                          </p:stCondLst>
                                        </p:cTn>
                                        <p:tgtEl>
                                          <p:spTgt spid="10252"/>
                                        </p:tgtEl>
                                        <p:attrNameLst>
                                          <p:attrName>style.visibility</p:attrName>
                                        </p:attrNameLst>
                                      </p:cBhvr>
                                      <p:to>
                                        <p:strVal val="visible"/>
                                      </p:to>
                                    </p:set>
                                    <p:animEffect transition="in" filter="fade">
                                      <p:cBhvr>
                                        <p:cTn id="30" dur="1000"/>
                                        <p:tgtEl>
                                          <p:spTgt spid="102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2250"/>
                                        <p:tgtEl>
                                          <p:spTgt spid="3">
                                            <p:txEl>
                                              <p:pRg st="1" end="1"/>
                                            </p:txEl>
                                          </p:spTgt>
                                        </p:tgtEl>
                                      </p:cBhvr>
                                    </p:animEffect>
                                  </p:childTnLst>
                                </p:cTn>
                              </p:par>
                              <p:par>
                                <p:cTn id="34" presetID="10" presetClass="exit" presetSubtype="0" fill="hold" nodeType="withEffect">
                                  <p:stCondLst>
                                    <p:cond delay="0"/>
                                  </p:stCondLst>
                                  <p:childTnLst>
                                    <p:animEffect transition="out" filter="fade">
                                      <p:cBhvr>
                                        <p:cTn id="35" dur="500"/>
                                        <p:tgtEl>
                                          <p:spTgt spid="10248"/>
                                        </p:tgtEl>
                                      </p:cBhvr>
                                    </p:animEffect>
                                    <p:set>
                                      <p:cBhvr>
                                        <p:cTn id="36" dur="1" fill="hold">
                                          <p:stCondLst>
                                            <p:cond delay="499"/>
                                          </p:stCondLst>
                                        </p:cTn>
                                        <p:tgtEl>
                                          <p:spTgt spid="1024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246"/>
                                        </p:tgtEl>
                                      </p:cBhvr>
                                    </p:animEffect>
                                    <p:set>
                                      <p:cBhvr>
                                        <p:cTn id="39" dur="1" fill="hold">
                                          <p:stCondLst>
                                            <p:cond delay="499"/>
                                          </p:stCondLst>
                                        </p:cTn>
                                        <p:tgtEl>
                                          <p:spTgt spid="1024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0244"/>
                                        </p:tgtEl>
                                      </p:cBhvr>
                                    </p:animEffect>
                                    <p:set>
                                      <p:cBhvr>
                                        <p:cTn id="42" dur="1" fill="hold">
                                          <p:stCondLst>
                                            <p:cond delay="499"/>
                                          </p:stCondLst>
                                        </p:cTn>
                                        <p:tgtEl>
                                          <p:spTgt spid="1024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0242"/>
                                        </p:tgtEl>
                                      </p:cBhvr>
                                    </p:animEffect>
                                    <p:set>
                                      <p:cBhvr>
                                        <p:cTn id="45" dur="1" fill="hold">
                                          <p:stCondLst>
                                            <p:cond delay="499"/>
                                          </p:stCondLst>
                                        </p:cTn>
                                        <p:tgtEl>
                                          <p:spTgt spid="10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92E1-7E74-49C9-A80B-6DEA9DD2E127}"/>
              </a:ext>
            </a:extLst>
          </p:cNvPr>
          <p:cNvSpPr>
            <a:spLocks noGrp="1"/>
          </p:cNvSpPr>
          <p:nvPr>
            <p:ph type="title"/>
          </p:nvPr>
        </p:nvSpPr>
        <p:spPr/>
        <p:txBody>
          <a:bodyPr/>
          <a:lstStyle/>
          <a:p>
            <a:pPr algn="ctr"/>
            <a:r>
              <a:rPr lang="en-US" dirty="0"/>
              <a:t>What are the health risks?</a:t>
            </a:r>
          </a:p>
        </p:txBody>
      </p:sp>
      <p:sp>
        <p:nvSpPr>
          <p:cNvPr id="3" name="Content Placeholder 2">
            <a:extLst>
              <a:ext uri="{FF2B5EF4-FFF2-40B4-BE49-F238E27FC236}">
                <a16:creationId xmlns:a16="http://schemas.microsoft.com/office/drawing/2014/main" id="{B2987C33-891A-4374-BA49-8C45DDC817A0}"/>
              </a:ext>
            </a:extLst>
          </p:cNvPr>
          <p:cNvSpPr>
            <a:spLocks noGrp="1"/>
          </p:cNvSpPr>
          <p:nvPr>
            <p:ph idx="1"/>
          </p:nvPr>
        </p:nvSpPr>
        <p:spPr/>
        <p:txBody>
          <a:bodyPr/>
          <a:lstStyle/>
          <a:p>
            <a:endParaRPr lang="en-US"/>
          </a:p>
        </p:txBody>
      </p:sp>
      <p:pic>
        <p:nvPicPr>
          <p:cNvPr id="4" name="Picture 2" descr="https://lh3.googleusercontent.com/rIMNdZ6jOR9bpb_apJM7qUNEbqCR1j2z0vfJI30zJSSfjFdigPjG1n00fP1Jog6d4u86OlaWeieqU_HayRKc4cI4uJuT33A9iUzFsOJJoqn5eNz8AQ-vJaPVijp0ScVPh1I_1gTvlIM">
            <a:extLst>
              <a:ext uri="{FF2B5EF4-FFF2-40B4-BE49-F238E27FC236}">
                <a16:creationId xmlns:a16="http://schemas.microsoft.com/office/drawing/2014/main" id="{3F63D457-1935-4A4B-AAA1-FD2B21613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062" y="0"/>
            <a:ext cx="96647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6CC381D-8662-4D33-9FFC-10D9B261654E}"/>
              </a:ext>
            </a:extLst>
          </p:cNvPr>
          <p:cNvPicPr>
            <a:picLocks noChangeAspect="1"/>
          </p:cNvPicPr>
          <p:nvPr/>
        </p:nvPicPr>
        <p:blipFill>
          <a:blip r:embed="rId3"/>
          <a:stretch>
            <a:fillRect/>
          </a:stretch>
        </p:blipFill>
        <p:spPr>
          <a:xfrm>
            <a:off x="8496750" y="55395"/>
            <a:ext cx="2235418" cy="666750"/>
          </a:xfrm>
          <a:prstGeom prst="rect">
            <a:avLst/>
          </a:prstGeom>
        </p:spPr>
      </p:pic>
    </p:spTree>
    <p:extLst>
      <p:ext uri="{BB962C8B-B14F-4D97-AF65-F5344CB8AC3E}">
        <p14:creationId xmlns:p14="http://schemas.microsoft.com/office/powerpoint/2010/main" val="2513929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FE12-F262-48B9-B093-872A0B853937}"/>
              </a:ext>
            </a:extLst>
          </p:cNvPr>
          <p:cNvSpPr>
            <a:spLocks noGrp="1"/>
          </p:cNvSpPr>
          <p:nvPr>
            <p:ph type="title"/>
          </p:nvPr>
        </p:nvSpPr>
        <p:spPr/>
        <p:txBody>
          <a:bodyPr/>
          <a:lstStyle/>
          <a:p>
            <a:r>
              <a:rPr lang="en-US" dirty="0"/>
              <a:t>Health Risk: Lung Disease</a:t>
            </a:r>
          </a:p>
        </p:txBody>
      </p:sp>
      <p:sp>
        <p:nvSpPr>
          <p:cNvPr id="3" name="Content Placeholder 2">
            <a:extLst>
              <a:ext uri="{FF2B5EF4-FFF2-40B4-BE49-F238E27FC236}">
                <a16:creationId xmlns:a16="http://schemas.microsoft.com/office/drawing/2014/main" id="{27CCE01F-A342-4E3E-AA57-7C7EC65951E1}"/>
              </a:ext>
            </a:extLst>
          </p:cNvPr>
          <p:cNvSpPr>
            <a:spLocks noGrp="1"/>
          </p:cNvSpPr>
          <p:nvPr>
            <p:ph idx="1"/>
          </p:nvPr>
        </p:nvSpPr>
        <p:spPr>
          <a:xfrm>
            <a:off x="838200" y="1825625"/>
            <a:ext cx="3927764" cy="4351338"/>
          </a:xfrm>
        </p:spPr>
        <p:txBody>
          <a:bodyPr>
            <a:normAutofit lnSpcReduction="10000"/>
          </a:bodyPr>
          <a:lstStyle/>
          <a:p>
            <a:r>
              <a:rPr lang="en-US" dirty="0"/>
              <a:t>Worsens asthma</a:t>
            </a:r>
          </a:p>
          <a:p>
            <a:pPr lvl="1"/>
            <a:r>
              <a:rPr lang="en-US" dirty="0"/>
              <a:t>Increases frequency of attacks</a:t>
            </a:r>
          </a:p>
          <a:p>
            <a:pPr lvl="1"/>
            <a:r>
              <a:rPr lang="en-US" dirty="0"/>
              <a:t>Increases wheezing</a:t>
            </a:r>
          </a:p>
          <a:p>
            <a:pPr lvl="1"/>
            <a:r>
              <a:rPr lang="en-US" dirty="0"/>
              <a:t>Decreases lung function as a whole</a:t>
            </a:r>
            <a:br>
              <a:rPr lang="en-US" dirty="0"/>
            </a:br>
            <a:endParaRPr lang="en-US" dirty="0"/>
          </a:p>
          <a:p>
            <a:r>
              <a:rPr lang="en-US" dirty="0"/>
              <a:t>Causes Bronchitis</a:t>
            </a:r>
          </a:p>
          <a:p>
            <a:pPr lvl="1"/>
            <a:r>
              <a:rPr lang="en-US" dirty="0"/>
              <a:t>Increased coughing</a:t>
            </a:r>
          </a:p>
          <a:p>
            <a:pPr lvl="1"/>
            <a:r>
              <a:rPr lang="en-US" dirty="0"/>
              <a:t>Increased mucus</a:t>
            </a:r>
          </a:p>
          <a:p>
            <a:pPr lvl="1"/>
            <a:r>
              <a:rPr lang="en-US" dirty="0"/>
              <a:t>Fatigue &amp; shortness of breath</a:t>
            </a:r>
          </a:p>
        </p:txBody>
      </p:sp>
      <p:pic>
        <p:nvPicPr>
          <p:cNvPr id="5" name="Picture 4">
            <a:extLst>
              <a:ext uri="{FF2B5EF4-FFF2-40B4-BE49-F238E27FC236}">
                <a16:creationId xmlns:a16="http://schemas.microsoft.com/office/drawing/2014/main" id="{3993F44E-0CA1-C446-82A6-C4695D0ED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915" y="1825625"/>
            <a:ext cx="6912125" cy="3924012"/>
          </a:xfrm>
          <a:prstGeom prst="rect">
            <a:avLst/>
          </a:prstGeom>
        </p:spPr>
      </p:pic>
    </p:spTree>
    <p:extLst>
      <p:ext uri="{BB962C8B-B14F-4D97-AF65-F5344CB8AC3E}">
        <p14:creationId xmlns:p14="http://schemas.microsoft.com/office/powerpoint/2010/main" val="2286277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E50E7-591A-4EB5-A15E-190830CC1CB3}"/>
              </a:ext>
            </a:extLst>
          </p:cNvPr>
          <p:cNvSpPr>
            <a:spLocks noGrp="1"/>
          </p:cNvSpPr>
          <p:nvPr>
            <p:ph type="title"/>
          </p:nvPr>
        </p:nvSpPr>
        <p:spPr>
          <a:xfrm>
            <a:off x="838200" y="365125"/>
            <a:ext cx="10515600" cy="1325563"/>
          </a:xfrm>
        </p:spPr>
        <p:txBody>
          <a:bodyPr/>
          <a:lstStyle/>
          <a:p>
            <a:r>
              <a:rPr lang="en-US" dirty="0"/>
              <a:t>Health Risk: Oral Disease</a:t>
            </a:r>
          </a:p>
        </p:txBody>
      </p:sp>
      <p:sp>
        <p:nvSpPr>
          <p:cNvPr id="3" name="Content Placeholder 2">
            <a:extLst>
              <a:ext uri="{FF2B5EF4-FFF2-40B4-BE49-F238E27FC236}">
                <a16:creationId xmlns:a16="http://schemas.microsoft.com/office/drawing/2014/main" id="{972C9CEE-1DAB-420D-ACC2-9F9C67B3FE62}"/>
              </a:ext>
            </a:extLst>
          </p:cNvPr>
          <p:cNvSpPr>
            <a:spLocks noGrp="1"/>
          </p:cNvSpPr>
          <p:nvPr>
            <p:ph idx="1"/>
          </p:nvPr>
        </p:nvSpPr>
        <p:spPr/>
        <p:txBody>
          <a:bodyPr/>
          <a:lstStyle/>
          <a:p>
            <a:pPr marL="0" indent="0">
              <a:buNone/>
            </a:pPr>
            <a:r>
              <a:rPr lang="en-US" dirty="0"/>
              <a:t>While they don’t turn your teeth </a:t>
            </a:r>
            <a:r>
              <a:rPr lang="en-US" dirty="0">
                <a:solidFill>
                  <a:srgbClr val="FFC000"/>
                </a:solidFill>
              </a:rPr>
              <a:t>yellow, </a:t>
            </a:r>
            <a:r>
              <a:rPr lang="en-US" dirty="0"/>
              <a:t>they could lead to…</a:t>
            </a:r>
          </a:p>
          <a:p>
            <a:endParaRPr lang="en-US" dirty="0"/>
          </a:p>
          <a:p>
            <a:r>
              <a:rPr lang="en-US" dirty="0"/>
              <a:t>Gum Recession</a:t>
            </a:r>
          </a:p>
          <a:p>
            <a:r>
              <a:rPr lang="en-US" dirty="0"/>
              <a:t>Loss of Teeth</a:t>
            </a:r>
          </a:p>
          <a:p>
            <a:r>
              <a:rPr lang="en-US" dirty="0"/>
              <a:t>Inflammation </a:t>
            </a:r>
          </a:p>
        </p:txBody>
      </p:sp>
      <p:pic>
        <p:nvPicPr>
          <p:cNvPr id="4" name="Picture 2" descr="https://lh5.googleusercontent.com/4d6Nu6M22Hr-m9r33fKB4R_ikTszFMY_Zh1QjBkbwgi4H5YZPTvy5cBA3_-ZLhDfNoRzx5K23K4EqHWT3whALXQ99hrWeiRzqvRNQiofgRSSKmWhiQBPAhCcmz9dzSY8P9SXbkCADgA">
            <a:extLst>
              <a:ext uri="{FF2B5EF4-FFF2-40B4-BE49-F238E27FC236}">
                <a16:creationId xmlns:a16="http://schemas.microsoft.com/office/drawing/2014/main" id="{03BD869C-296E-4B83-9028-F3621E27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72" y="2783034"/>
            <a:ext cx="5602674" cy="326923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26352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A4AE-9474-4B30-8147-0CE86ABA890A}"/>
              </a:ext>
            </a:extLst>
          </p:cNvPr>
          <p:cNvSpPr>
            <a:spLocks noGrp="1"/>
          </p:cNvSpPr>
          <p:nvPr>
            <p:ph type="title"/>
          </p:nvPr>
        </p:nvSpPr>
        <p:spPr>
          <a:xfrm>
            <a:off x="838200" y="365125"/>
            <a:ext cx="10515600" cy="1325563"/>
          </a:xfrm>
        </p:spPr>
        <p:txBody>
          <a:bodyPr/>
          <a:lstStyle/>
          <a:p>
            <a:r>
              <a:rPr lang="en-US" dirty="0"/>
              <a:t>Health Risk: Obesity</a:t>
            </a:r>
          </a:p>
        </p:txBody>
      </p:sp>
      <p:pic>
        <p:nvPicPr>
          <p:cNvPr id="13316" name="Picture 4" descr="https://lh4.googleusercontent.com/DnbsnBtJrk15birj8PlR2Hn3WChIbKlihxWzFH6bo5ZhnWM8GYiEq7EzmdkxfPM2RRkbLy65tNoWquS8WA-E8ipzLWj2s8T-8Q8tR04rpfgOEQEFnStNiEfbtDZ7rRfWWCg_isGg_DA">
            <a:extLst>
              <a:ext uri="{FF2B5EF4-FFF2-40B4-BE49-F238E27FC236}">
                <a16:creationId xmlns:a16="http://schemas.microsoft.com/office/drawing/2014/main" id="{7C21446E-4662-493D-8BA4-345D0A0CCA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365" y="2378432"/>
            <a:ext cx="4931468" cy="312817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4D4CDC6-DB4D-485C-994D-30F4A2DD58B4}"/>
              </a:ext>
            </a:extLst>
          </p:cNvPr>
          <p:cNvGrpSpPr/>
          <p:nvPr/>
        </p:nvGrpSpPr>
        <p:grpSpPr>
          <a:xfrm>
            <a:off x="6096000" y="1586280"/>
            <a:ext cx="5875605" cy="4712475"/>
            <a:chOff x="6096000" y="1586280"/>
            <a:chExt cx="5875605" cy="4712475"/>
          </a:xfrm>
        </p:grpSpPr>
        <p:pic>
          <p:nvPicPr>
            <p:cNvPr id="13314" name="Picture 2" descr="https://lh4.googleusercontent.com/ifJNa9IeIDphYqP1fttd9In-dG7vcziq_aiP1WMUDt5vteAkny4Ln-8eSSVVYBwb2Q8uHyCK2jT78WDuPp-u-yooFB3wv0KTsUTcDb9SqTeCb1AlyWIgfafluBinmDJrb7nRdSdCGKA">
              <a:extLst>
                <a:ext uri="{FF2B5EF4-FFF2-40B4-BE49-F238E27FC236}">
                  <a16:creationId xmlns:a16="http://schemas.microsoft.com/office/drawing/2014/main" id="{78FB2B97-8423-4127-B394-F0AED670F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86280"/>
              <a:ext cx="5875605" cy="471247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Arrow: Left 5">
              <a:extLst>
                <a:ext uri="{FF2B5EF4-FFF2-40B4-BE49-F238E27FC236}">
                  <a16:creationId xmlns:a16="http://schemas.microsoft.com/office/drawing/2014/main" id="{40BDE5D1-10C3-4D8B-BEA4-9E2386FA6ED7}"/>
                </a:ext>
              </a:extLst>
            </p:cNvPr>
            <p:cNvSpPr/>
            <p:nvPr/>
          </p:nvSpPr>
          <p:spPr>
            <a:xfrm rot="19244785">
              <a:off x="7538225" y="302263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9D05976A-52FC-43DB-9EF5-D1D129EC4788}"/>
                </a:ext>
              </a:extLst>
            </p:cNvPr>
            <p:cNvSpPr/>
            <p:nvPr/>
          </p:nvSpPr>
          <p:spPr>
            <a:xfrm rot="19244785">
              <a:off x="9586332" y="45573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72A46173-892A-4618-AB81-83D5AA53C868}"/>
                </a:ext>
              </a:extLst>
            </p:cNvPr>
            <p:cNvSpPr/>
            <p:nvPr/>
          </p:nvSpPr>
          <p:spPr>
            <a:xfrm rot="13552937">
              <a:off x="7343341" y="4609761"/>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DFB88243-1CD1-49F2-9346-07239282A171}"/>
                </a:ext>
              </a:extLst>
            </p:cNvPr>
            <p:cNvSpPr/>
            <p:nvPr/>
          </p:nvSpPr>
          <p:spPr>
            <a:xfrm rot="13552937">
              <a:off x="9469654" y="2999925"/>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9668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fade">
                                      <p:cBhvr>
                                        <p:cTn id="10"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C365-2EDA-4848-9495-B98AB502367C}"/>
              </a:ext>
            </a:extLst>
          </p:cNvPr>
          <p:cNvSpPr>
            <a:spLocks noGrp="1"/>
          </p:cNvSpPr>
          <p:nvPr>
            <p:ph type="title"/>
          </p:nvPr>
        </p:nvSpPr>
        <p:spPr>
          <a:xfrm>
            <a:off x="838198" y="45919"/>
            <a:ext cx="10515600" cy="1325563"/>
          </a:xfrm>
        </p:spPr>
        <p:txBody>
          <a:bodyPr/>
          <a:lstStyle/>
          <a:p>
            <a:pPr algn="ctr"/>
            <a:r>
              <a:rPr lang="en-US" dirty="0"/>
              <a:t>Health Risks: Physical Hazards &amp; Explosions</a:t>
            </a:r>
          </a:p>
        </p:txBody>
      </p:sp>
      <p:sp>
        <p:nvSpPr>
          <p:cNvPr id="3" name="Content Placeholder 2">
            <a:extLst>
              <a:ext uri="{FF2B5EF4-FFF2-40B4-BE49-F238E27FC236}">
                <a16:creationId xmlns:a16="http://schemas.microsoft.com/office/drawing/2014/main" id="{85973253-67A7-40D7-9C27-693E3C67D5B3}"/>
              </a:ext>
            </a:extLst>
          </p:cNvPr>
          <p:cNvSpPr>
            <a:spLocks noGrp="1"/>
          </p:cNvSpPr>
          <p:nvPr>
            <p:ph idx="1"/>
          </p:nvPr>
        </p:nvSpPr>
        <p:spPr>
          <a:xfrm>
            <a:off x="87084" y="1157236"/>
            <a:ext cx="12017829" cy="1413964"/>
          </a:xfrm>
        </p:spPr>
        <p:txBody>
          <a:bodyPr/>
          <a:lstStyle/>
          <a:p>
            <a:pPr marL="0" indent="0" algn="ctr">
              <a:buNone/>
            </a:pPr>
            <a:r>
              <a:rPr lang="en-US" dirty="0"/>
              <a:t>The lithium batteries in e-cigs can ignite during use, charging, or transport</a:t>
            </a:r>
          </a:p>
        </p:txBody>
      </p:sp>
      <p:pic>
        <p:nvPicPr>
          <p:cNvPr id="15364" name="Picture 4" descr="https://lh4.googleusercontent.com/K9cvOO2qqCWCcnbIUjJu31zDbbhofp6X0QCNjs9FwBnBeNCetUuhspQxkhE58O8bKsRuXMmqMhL3h9th32wxkz4CHua75F96a6XfwriD3KPbbdn0rOTFamMPu_8IxxMDPj--w4p305M">
            <a:extLst>
              <a:ext uri="{FF2B5EF4-FFF2-40B4-BE49-F238E27FC236}">
                <a16:creationId xmlns:a16="http://schemas.microsoft.com/office/drawing/2014/main" id="{5C01EE9C-4F40-4BE5-893F-CDAA3476D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628" y="1996837"/>
            <a:ext cx="3620914" cy="204571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lh4.googleusercontent.com/ISDlTTdyHB-x2u_4zNEKpQxBshmz8w92B7PRjRDU1-eioJRFV5k24W8EExD2_4ZvNvXep5ineOqCh5RpAFnX3UdMouTppB_mfQIt3WnRkEWqo3cG6qLjzDtfmzGm301hCGUhcxthc1s">
            <a:extLst>
              <a:ext uri="{FF2B5EF4-FFF2-40B4-BE49-F238E27FC236}">
                <a16:creationId xmlns:a16="http://schemas.microsoft.com/office/drawing/2014/main" id="{E90C9363-4369-48BF-92BB-430A63E17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690" y="1996837"/>
            <a:ext cx="2710571" cy="2045714"/>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lh4.googleusercontent.com/gwqnasoOVvTHZrsniX22648bCDBn7pnJdsRQpwPM7-KXKMs4gC5m8O_YTC8qU2vsG3JzNPXRzmai_AajZL5QuRxd4C6ersFCpIv-8nRgGoMtceDAGx9MQ-WNqxxDleDxZA_SRELw5xU">
            <a:extLst>
              <a:ext uri="{FF2B5EF4-FFF2-40B4-BE49-F238E27FC236}">
                <a16:creationId xmlns:a16="http://schemas.microsoft.com/office/drawing/2014/main" id="{ABE8124D-4AA6-4FA9-AFC8-242F42050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740" y="4274957"/>
            <a:ext cx="2710571" cy="2045714"/>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s://lh5.googleusercontent.com/N6bSa1gD2te3Da3tjSGlyMtcMdUp64J1v_90e1QfgG_we300NR2UxP758e3WnLnqriV9m1eZoYT9q_cF7a_GWr0AxOJ73kysH7d2W5ouCZBLaxBFaHQe9XjBiIAOgPEttbsq-L4yQeQ">
            <a:extLst>
              <a:ext uri="{FF2B5EF4-FFF2-40B4-BE49-F238E27FC236}">
                <a16:creationId xmlns:a16="http://schemas.microsoft.com/office/drawing/2014/main" id="{BD50798A-8963-4AD0-8EA7-5043D663C9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2459" y="1996837"/>
            <a:ext cx="2938528" cy="4323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7628" y="4274957"/>
            <a:ext cx="3617964" cy="2045714"/>
          </a:xfrm>
          <a:prstGeom prst="rect">
            <a:avLst/>
          </a:prstGeom>
        </p:spPr>
      </p:pic>
    </p:spTree>
    <p:extLst>
      <p:ext uri="{BB962C8B-B14F-4D97-AF65-F5344CB8AC3E}">
        <p14:creationId xmlns:p14="http://schemas.microsoft.com/office/powerpoint/2010/main" val="3219405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366"/>
                                        </p:tgtEl>
                                        <p:attrNameLst>
                                          <p:attrName>style.visibility</p:attrName>
                                        </p:attrNameLst>
                                      </p:cBhvr>
                                      <p:to>
                                        <p:strVal val="visible"/>
                                      </p:to>
                                    </p:set>
                                    <p:animEffect transition="in" filter="fade">
                                      <p:cBhvr>
                                        <p:cTn id="11" dur="500"/>
                                        <p:tgtEl>
                                          <p:spTgt spid="1536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5364"/>
                                        </p:tgtEl>
                                        <p:attrNameLst>
                                          <p:attrName>style.visibility</p:attrName>
                                        </p:attrNameLst>
                                      </p:cBhvr>
                                      <p:to>
                                        <p:strVal val="visible"/>
                                      </p:to>
                                    </p:set>
                                    <p:animEffect transition="in" filter="fade">
                                      <p:cBhvr>
                                        <p:cTn id="15" dur="500"/>
                                        <p:tgtEl>
                                          <p:spTgt spid="1536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5368"/>
                                        </p:tgtEl>
                                        <p:attrNameLst>
                                          <p:attrName>style.visibility</p:attrName>
                                        </p:attrNameLst>
                                      </p:cBhvr>
                                      <p:to>
                                        <p:strVal val="visible"/>
                                      </p:to>
                                    </p:set>
                                    <p:animEffect transition="in" filter="fade">
                                      <p:cBhvr>
                                        <p:cTn id="23" dur="500"/>
                                        <p:tgtEl>
                                          <p:spTgt spid="1536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5370"/>
                                        </p:tgtEl>
                                        <p:attrNameLst>
                                          <p:attrName>style.visibility</p:attrName>
                                        </p:attrNameLst>
                                      </p:cBhvr>
                                      <p:to>
                                        <p:strVal val="visible"/>
                                      </p:to>
                                    </p:set>
                                    <p:animEffect transition="in" filter="fade">
                                      <p:cBhvr>
                                        <p:cTn id="27" dur="5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E63204-3F72-4647-9932-DC9705F8AC6E}"/>
              </a:ext>
            </a:extLst>
          </p:cNvPr>
          <p:cNvSpPr/>
          <p:nvPr/>
        </p:nvSpPr>
        <p:spPr>
          <a:xfrm>
            <a:off x="476982" y="250991"/>
            <a:ext cx="6096000" cy="769441"/>
          </a:xfrm>
          <a:prstGeom prst="rect">
            <a:avLst/>
          </a:prstGeom>
        </p:spPr>
        <p:txBody>
          <a:bodyPr>
            <a:spAutoFit/>
          </a:bodyPr>
          <a:lstStyle/>
          <a:p>
            <a:r>
              <a:rPr lang="en-US" sz="4400" b="1" dirty="0">
                <a:latin typeface="Calibri" panose="020F0502020204030204" pitchFamily="34" charset="0"/>
              </a:rPr>
              <a:t>In conclusion…</a:t>
            </a:r>
            <a:endParaRPr lang="en-US" sz="4400" dirty="0">
              <a:latin typeface="Times New Roman" panose="02020603050405020304" pitchFamily="18" charset="0"/>
            </a:endParaRPr>
          </a:p>
        </p:txBody>
      </p:sp>
      <p:pic>
        <p:nvPicPr>
          <p:cNvPr id="16386" name="Picture 2" descr="https://lh6.googleusercontent.com/TglU-YYoVZdO2AWuShcit4h4jyKT7TEGcpNfk5X7PGTRqSQht4XZUizFdw4AGK9j_aOGdnlIwON0CeIbOtXioBO8gYb2WVwCAT85VkvYI5eaBoXf2S2F82dWDQt4DFcScvZDgX3PZKY">
            <a:extLst>
              <a:ext uri="{FF2B5EF4-FFF2-40B4-BE49-F238E27FC236}">
                <a16:creationId xmlns:a16="http://schemas.microsoft.com/office/drawing/2014/main" id="{D7770CE2-F56A-49F3-906F-B7AE68949E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711" y="1265060"/>
            <a:ext cx="2876550" cy="1762125"/>
          </a:xfrm>
          <a:prstGeom prst="rect">
            <a:avLst/>
          </a:prstGeom>
          <a:noFill/>
          <a:extLst>
            <a:ext uri="{909E8E84-426E-40dd-AFC4-6F175D3DCCD1}">
              <a14:hiddenFill xmlns:a14="http://schemas.microsoft.com/office/drawing/2010/main" xmlns="">
                <a:solidFill>
                  <a:srgbClr val="FFFFFF"/>
                </a:solidFill>
              </a14:hiddenFill>
            </a:ext>
          </a:extLst>
        </p:spPr>
      </p:pic>
      <p:pic>
        <p:nvPicPr>
          <p:cNvPr id="16388" name="Picture 4" descr="https://lh4.googleusercontent.com/AXGjie-kOC26unZL1h4ePAJoPX6BcCBSi_QOZcJe0S0QrsDIi3PPcKO0GPvyG7cO3A4b7_6jxpaATMDbDf7zM9YenCYuQoc7iqaczaKSIoumSlzamY2RKxVeHkEcYxYm323p54WjZjw">
            <a:extLst>
              <a:ext uri="{FF2B5EF4-FFF2-40B4-BE49-F238E27FC236}">
                <a16:creationId xmlns:a16="http://schemas.microsoft.com/office/drawing/2014/main" id="{69A6788A-B8CE-4743-AC74-757B272A4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118" y="558331"/>
            <a:ext cx="2876550" cy="1962150"/>
          </a:xfrm>
          <a:prstGeom prst="rect">
            <a:avLst/>
          </a:prstGeom>
          <a:noFill/>
          <a:extLst>
            <a:ext uri="{909E8E84-426E-40dd-AFC4-6F175D3DCCD1}">
              <a14:hiddenFill xmlns:a14="http://schemas.microsoft.com/office/drawing/2010/main" xmlns="">
                <a:solidFill>
                  <a:srgbClr val="FFFFFF"/>
                </a:solidFill>
              </a14:hiddenFill>
            </a:ext>
          </a:extLst>
        </p:spPr>
      </p:pic>
      <p:pic>
        <p:nvPicPr>
          <p:cNvPr id="16392" name="Picture 8" descr="https://lh4.googleusercontent.com/6PZk6W1PaC3uZN471n6HJfz_eeO93Z2B-miWnXpyrk1gqpAkTc5m1JBJD8JCV4OjILs1ZCWTdNrR3k6R8TmSgdpJMOCdBxhbYkxY37oTc3fBtkgp-1TMV3QrBD76crX3cmccELHOk4w">
            <a:extLst>
              <a:ext uri="{FF2B5EF4-FFF2-40B4-BE49-F238E27FC236}">
                <a16:creationId xmlns:a16="http://schemas.microsoft.com/office/drawing/2014/main" id="{F0C23A5E-0340-4278-937A-CC76FB4846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6500" y="5653918"/>
            <a:ext cx="4495800" cy="885825"/>
          </a:xfrm>
          <a:prstGeom prst="rect">
            <a:avLst/>
          </a:prstGeom>
          <a:noFill/>
          <a:extLst>
            <a:ext uri="{909E8E84-426E-40dd-AFC4-6F175D3DCCD1}">
              <a14:hiddenFill xmlns:a14="http://schemas.microsoft.com/office/drawing/2010/main" xmlns="">
                <a:solidFill>
                  <a:srgbClr val="FFFFFF"/>
                </a:solidFill>
              </a14:hiddenFill>
            </a:ext>
          </a:extLst>
        </p:spPr>
      </p:pic>
      <p:pic>
        <p:nvPicPr>
          <p:cNvPr id="16394" name="Picture 10" descr="https://lh6.googleusercontent.com/GfUmMHAVFe6LGM9zmTQmy2tebPq4zW6fmTRfB0gS-O_BVtS6WiKVPiM3E61rQL27cxllnSUa-xZKJMdk9B0kgCkwCQuLQRPcuIFXhit9oiP-aFqEsvLFsyydDkCrCfwPyTDevITx4hc">
            <a:extLst>
              <a:ext uri="{FF2B5EF4-FFF2-40B4-BE49-F238E27FC236}">
                <a16:creationId xmlns:a16="http://schemas.microsoft.com/office/drawing/2014/main" id="{31730844-B94D-4D12-8570-FFBDE287ED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065" y="1034286"/>
            <a:ext cx="2790825" cy="2076450"/>
          </a:xfrm>
          <a:prstGeom prst="rect">
            <a:avLst/>
          </a:prstGeom>
          <a:noFill/>
          <a:extLst>
            <a:ext uri="{909E8E84-426E-40dd-AFC4-6F175D3DCCD1}">
              <a14:hiddenFill xmlns:a14="http://schemas.microsoft.com/office/drawing/2010/main" xmlns="">
                <a:solidFill>
                  <a:srgbClr val="FFFFFF"/>
                </a:solidFill>
              </a14:hiddenFill>
            </a:ext>
          </a:extLst>
        </p:spPr>
      </p:pic>
      <p:pic>
        <p:nvPicPr>
          <p:cNvPr id="16396" name="Picture 12" descr="https://lh4.googleusercontent.com/iDz4H4IoTnTTy0En0SfSxZv4X_4VNDJM7n5o1BCt8eFGunNp6eC8TAB_Zhu7G_5SwTqBF70DLHO3SKa0wbW3m2LnSlUKp_sa5wxKa2MC_Ux_JeCEt9gCEeFW-oyRSzsrY6sV_0xrh_s">
            <a:extLst>
              <a:ext uri="{FF2B5EF4-FFF2-40B4-BE49-F238E27FC236}">
                <a16:creationId xmlns:a16="http://schemas.microsoft.com/office/drawing/2014/main" id="{CE4A6A17-9F32-48B4-9A13-E2B1726E8FF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52" t="8982" r="13164" b="28056"/>
          <a:stretch/>
        </p:blipFill>
        <p:spPr bwMode="auto">
          <a:xfrm>
            <a:off x="9746465" y="356723"/>
            <a:ext cx="2140512" cy="827598"/>
          </a:xfrm>
          <a:prstGeom prst="rect">
            <a:avLst/>
          </a:prstGeom>
          <a:noFill/>
          <a:extLst>
            <a:ext uri="{909E8E84-426E-40dd-AFC4-6F175D3DCCD1}">
              <a14:hiddenFill xmlns:a14="http://schemas.microsoft.com/office/drawing/2010/main" xmlns="">
                <a:solidFill>
                  <a:srgbClr val="FFFFFF"/>
                </a:solidFill>
              </a14:hiddenFill>
            </a:ext>
          </a:extLst>
        </p:spPr>
      </p:pic>
      <p:pic>
        <p:nvPicPr>
          <p:cNvPr id="16398" name="Picture 14" descr="https://lh4.googleusercontent.com/E8eNLlNrH5ZPrso0TfT4MctctEYObPJOzpma07FBjXNNNe2XJhPI9Z_Y8Hjy1beSlPrlYrKUL-W6ylRJSMy13ShOFxysxGfL4VhFtcUv2i-zFNqLtDtVfcnWexnYQWT65yZ3B8wkhVU">
            <a:extLst>
              <a:ext uri="{FF2B5EF4-FFF2-40B4-BE49-F238E27FC236}">
                <a16:creationId xmlns:a16="http://schemas.microsoft.com/office/drawing/2014/main" id="{EEF93521-E412-4F27-8ADF-DA6BA429BB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10864" y="3185109"/>
            <a:ext cx="1733550" cy="24765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id="{1EE391A1-2321-40CB-B2BD-1369C30245FF}"/>
              </a:ext>
            </a:extLst>
          </p:cNvPr>
          <p:cNvSpPr/>
          <p:nvPr/>
        </p:nvSpPr>
        <p:spPr>
          <a:xfrm>
            <a:off x="288473" y="3484640"/>
            <a:ext cx="11755941" cy="1877437"/>
          </a:xfrm>
          <a:prstGeom prst="rect">
            <a:avLst/>
          </a:prstGeom>
        </p:spPr>
        <p:txBody>
          <a:bodyPr wrap="square">
            <a:spAutoFit/>
          </a:bodyPr>
          <a:lstStyle/>
          <a:p>
            <a:r>
              <a:rPr lang="en-US" sz="4400" b="1" dirty="0">
                <a:latin typeface="Arial" panose="020B0604020202020204" pitchFamily="34" charset="0"/>
              </a:rPr>
              <a:t>Numerous health risks are emerging. </a:t>
            </a:r>
            <a:endParaRPr lang="en-US" sz="4400" dirty="0">
              <a:latin typeface="Times New Roman" panose="02020603050405020304" pitchFamily="18" charset="0"/>
            </a:endParaRPr>
          </a:p>
          <a:p>
            <a:r>
              <a:rPr lang="en-US" sz="7200" b="1" dirty="0">
                <a:solidFill>
                  <a:srgbClr val="FF0000"/>
                </a:solidFill>
                <a:latin typeface="Broadway Copyist Text Ext" panose="02000503000000000000" pitchFamily="2" charset="0"/>
              </a:rPr>
              <a:t>You have been warned. </a:t>
            </a:r>
            <a:endParaRPr lang="en-US" sz="7200" dirty="0">
              <a:solidFill>
                <a:srgbClr val="000000"/>
              </a:solidFill>
              <a:latin typeface="Broadway Copyist Text Ext" panose="02000503000000000000" pitchFamily="2" charset="0"/>
            </a:endParaRPr>
          </a:p>
        </p:txBody>
      </p:sp>
    </p:spTree>
    <p:extLst>
      <p:ext uri="{BB962C8B-B14F-4D97-AF65-F5344CB8AC3E}">
        <p14:creationId xmlns:p14="http://schemas.microsoft.com/office/powerpoint/2010/main" val="4026441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0"/>
                                        <p:tgtEl>
                                          <p:spTgt spid="4"/>
                                        </p:tgtEl>
                                      </p:cBhvr>
                                    </p:animEffect>
                                  </p:childTnLst>
                                </p:cTn>
                              </p:par>
                            </p:childTnLst>
                          </p:cTn>
                        </p:par>
                        <p:par>
                          <p:cTn id="8" fill="hold">
                            <p:stCondLst>
                              <p:cond delay="2750"/>
                            </p:stCondLst>
                            <p:childTnLst>
                              <p:par>
                                <p:cTn id="9" presetID="10" presetClass="entr" presetSubtype="0" fill="hold" nodeType="afterEffect">
                                  <p:stCondLst>
                                    <p:cond delay="0"/>
                                  </p:stCondLst>
                                  <p:childTnLst>
                                    <p:set>
                                      <p:cBhvr>
                                        <p:cTn id="10" dur="1" fill="hold">
                                          <p:stCondLst>
                                            <p:cond delay="0"/>
                                          </p:stCondLst>
                                        </p:cTn>
                                        <p:tgtEl>
                                          <p:spTgt spid="16386"/>
                                        </p:tgtEl>
                                        <p:attrNameLst>
                                          <p:attrName>style.visibility</p:attrName>
                                        </p:attrNameLst>
                                      </p:cBhvr>
                                      <p:to>
                                        <p:strVal val="visible"/>
                                      </p:to>
                                    </p:set>
                                    <p:animEffect transition="in" filter="fade">
                                      <p:cBhvr>
                                        <p:cTn id="11" dur="1250"/>
                                        <p:tgtEl>
                                          <p:spTgt spid="16386"/>
                                        </p:tgtEl>
                                      </p:cBhvr>
                                    </p:animEffect>
                                  </p:childTnLst>
                                </p:cTn>
                              </p:par>
                              <p:par>
                                <p:cTn id="12" presetID="10" presetClass="entr" presetSubtype="0" fill="hold" nodeType="withEffect">
                                  <p:stCondLst>
                                    <p:cond delay="500"/>
                                  </p:stCondLst>
                                  <p:childTnLst>
                                    <p:set>
                                      <p:cBhvr>
                                        <p:cTn id="13" dur="1" fill="hold">
                                          <p:stCondLst>
                                            <p:cond delay="0"/>
                                          </p:stCondLst>
                                        </p:cTn>
                                        <p:tgtEl>
                                          <p:spTgt spid="16388"/>
                                        </p:tgtEl>
                                        <p:attrNameLst>
                                          <p:attrName>style.visibility</p:attrName>
                                        </p:attrNameLst>
                                      </p:cBhvr>
                                      <p:to>
                                        <p:strVal val="visible"/>
                                      </p:to>
                                    </p:set>
                                    <p:animEffect transition="in" filter="fade">
                                      <p:cBhvr>
                                        <p:cTn id="14" dur="1250"/>
                                        <p:tgtEl>
                                          <p:spTgt spid="16388"/>
                                        </p:tgtEl>
                                      </p:cBhvr>
                                    </p:animEffect>
                                  </p:childTnLst>
                                </p:cTn>
                              </p:par>
                              <p:par>
                                <p:cTn id="15" presetID="10" presetClass="entr" presetSubtype="0" fill="hold" nodeType="withEffect">
                                  <p:stCondLst>
                                    <p:cond delay="1000"/>
                                  </p:stCondLst>
                                  <p:childTnLst>
                                    <p:set>
                                      <p:cBhvr>
                                        <p:cTn id="16" dur="1" fill="hold">
                                          <p:stCondLst>
                                            <p:cond delay="0"/>
                                          </p:stCondLst>
                                        </p:cTn>
                                        <p:tgtEl>
                                          <p:spTgt spid="16392"/>
                                        </p:tgtEl>
                                        <p:attrNameLst>
                                          <p:attrName>style.visibility</p:attrName>
                                        </p:attrNameLst>
                                      </p:cBhvr>
                                      <p:to>
                                        <p:strVal val="visible"/>
                                      </p:to>
                                    </p:set>
                                    <p:animEffect transition="in" filter="fade">
                                      <p:cBhvr>
                                        <p:cTn id="17" dur="1250"/>
                                        <p:tgtEl>
                                          <p:spTgt spid="16392"/>
                                        </p:tgtEl>
                                      </p:cBhvr>
                                    </p:animEffect>
                                  </p:childTnLst>
                                </p:cTn>
                              </p:par>
                              <p:par>
                                <p:cTn id="18" presetID="10" presetClass="entr" presetSubtype="0" fill="hold" nodeType="withEffect">
                                  <p:stCondLst>
                                    <p:cond delay="1500"/>
                                  </p:stCondLst>
                                  <p:childTnLst>
                                    <p:set>
                                      <p:cBhvr>
                                        <p:cTn id="19" dur="1" fill="hold">
                                          <p:stCondLst>
                                            <p:cond delay="0"/>
                                          </p:stCondLst>
                                        </p:cTn>
                                        <p:tgtEl>
                                          <p:spTgt spid="16394"/>
                                        </p:tgtEl>
                                        <p:attrNameLst>
                                          <p:attrName>style.visibility</p:attrName>
                                        </p:attrNameLst>
                                      </p:cBhvr>
                                      <p:to>
                                        <p:strVal val="visible"/>
                                      </p:to>
                                    </p:set>
                                    <p:animEffect transition="in" filter="fade">
                                      <p:cBhvr>
                                        <p:cTn id="20" dur="1250"/>
                                        <p:tgtEl>
                                          <p:spTgt spid="16394"/>
                                        </p:tgtEl>
                                      </p:cBhvr>
                                    </p:animEffect>
                                  </p:childTnLst>
                                </p:cTn>
                              </p:par>
                              <p:par>
                                <p:cTn id="21" presetID="10" presetClass="entr" presetSubtype="0" fill="hold" nodeType="withEffect">
                                  <p:stCondLst>
                                    <p:cond delay="2000"/>
                                  </p:stCondLst>
                                  <p:childTnLst>
                                    <p:set>
                                      <p:cBhvr>
                                        <p:cTn id="22" dur="1" fill="hold">
                                          <p:stCondLst>
                                            <p:cond delay="0"/>
                                          </p:stCondLst>
                                        </p:cTn>
                                        <p:tgtEl>
                                          <p:spTgt spid="16396"/>
                                        </p:tgtEl>
                                        <p:attrNameLst>
                                          <p:attrName>style.visibility</p:attrName>
                                        </p:attrNameLst>
                                      </p:cBhvr>
                                      <p:to>
                                        <p:strVal val="visible"/>
                                      </p:to>
                                    </p:set>
                                    <p:animEffect transition="in" filter="fade">
                                      <p:cBhvr>
                                        <p:cTn id="23" dur="1250"/>
                                        <p:tgtEl>
                                          <p:spTgt spid="16396"/>
                                        </p:tgtEl>
                                      </p:cBhvr>
                                    </p:animEffect>
                                  </p:childTnLst>
                                </p:cTn>
                              </p:par>
                              <p:par>
                                <p:cTn id="24" presetID="10" presetClass="entr" presetSubtype="0" fill="hold" nodeType="withEffect">
                                  <p:stCondLst>
                                    <p:cond delay="2500"/>
                                  </p:stCondLst>
                                  <p:childTnLst>
                                    <p:set>
                                      <p:cBhvr>
                                        <p:cTn id="25" dur="1" fill="hold">
                                          <p:stCondLst>
                                            <p:cond delay="0"/>
                                          </p:stCondLst>
                                        </p:cTn>
                                        <p:tgtEl>
                                          <p:spTgt spid="16398"/>
                                        </p:tgtEl>
                                        <p:attrNameLst>
                                          <p:attrName>style.visibility</p:attrName>
                                        </p:attrNameLst>
                                      </p:cBhvr>
                                      <p:to>
                                        <p:strVal val="visible"/>
                                      </p:to>
                                    </p:set>
                                    <p:animEffect transition="in" filter="fade">
                                      <p:cBhvr>
                                        <p:cTn id="26" dur="1250"/>
                                        <p:tgtEl>
                                          <p:spTgt spid="16398"/>
                                        </p:tgtEl>
                                      </p:cBhvr>
                                    </p:animEffect>
                                  </p:childTnLst>
                                </p:cTn>
                              </p:par>
                            </p:childTnLst>
                          </p:cTn>
                        </p:par>
                        <p:par>
                          <p:cTn id="27" fill="hold">
                            <p:stCondLst>
                              <p:cond delay="6500"/>
                            </p:stCondLst>
                            <p:childTnLst>
                              <p:par>
                                <p:cTn id="28" presetID="22" presetClass="entr" presetSubtype="8" fill="hold" nodeType="afterEffect">
                                  <p:stCondLst>
                                    <p:cond delay="50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1000"/>
                                        <p:tgtEl>
                                          <p:spTgt spid="6">
                                            <p:txEl>
                                              <p:pRg st="0" end="0"/>
                                            </p:txEl>
                                          </p:spTgt>
                                        </p:tgtEl>
                                      </p:cBhvr>
                                    </p:animEffect>
                                  </p:childTnLst>
                                </p:cTn>
                              </p:par>
                            </p:childTnLst>
                          </p:cTn>
                        </p:par>
                        <p:par>
                          <p:cTn id="31" fill="hold">
                            <p:stCondLst>
                              <p:cond delay="8000"/>
                            </p:stCondLst>
                            <p:childTnLst>
                              <p:par>
                                <p:cTn id="32" presetID="53" presetClass="entr" presetSubtype="16" fill="hold" nodeType="afterEffect">
                                  <p:stCondLst>
                                    <p:cond delay="75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p:cTn id="34"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5"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6"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50B41-C75C-4703-8C88-4722FE2215D0}"/>
              </a:ext>
            </a:extLst>
          </p:cNvPr>
          <p:cNvSpPr>
            <a:spLocks noGrp="1"/>
          </p:cNvSpPr>
          <p:nvPr>
            <p:ph type="title"/>
          </p:nvPr>
        </p:nvSpPr>
        <p:spPr/>
        <p:txBody>
          <a:bodyPr/>
          <a:lstStyle/>
          <a:p>
            <a:r>
              <a:rPr lang="en-US" b="1" dirty="0" smtClean="0">
                <a:latin typeface="Arial Black"/>
                <a:cs typeface="Arial Black"/>
              </a:rPr>
              <a:t>Questions?</a:t>
            </a:r>
            <a:endParaRPr lang="en-US" b="1" dirty="0">
              <a:latin typeface="Arial Black"/>
              <a:cs typeface="Arial Black"/>
            </a:endParaRPr>
          </a:p>
        </p:txBody>
      </p:sp>
      <p:sp>
        <p:nvSpPr>
          <p:cNvPr id="3" name="Content Placeholder 2">
            <a:extLst>
              <a:ext uri="{FF2B5EF4-FFF2-40B4-BE49-F238E27FC236}">
                <a16:creationId xmlns:a16="http://schemas.microsoft.com/office/drawing/2014/main" id="{8AEDA43A-EAC9-43EA-B388-616429D1887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317930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E572-6E9E-477F-BA03-83C559506F4C}"/>
              </a:ext>
            </a:extLst>
          </p:cNvPr>
          <p:cNvSpPr>
            <a:spLocks noGrp="1"/>
          </p:cNvSpPr>
          <p:nvPr>
            <p:ph type="title"/>
          </p:nvPr>
        </p:nvSpPr>
        <p:spPr>
          <a:xfrm>
            <a:off x="459230" y="18255"/>
            <a:ext cx="10515600" cy="1325563"/>
          </a:xfrm>
        </p:spPr>
        <p:txBody>
          <a:bodyPr>
            <a:normAutofit/>
          </a:bodyPr>
          <a:lstStyle/>
          <a:p>
            <a:r>
              <a:rPr lang="en-US" dirty="0"/>
              <a:t>How Scientists Get Their Data</a:t>
            </a:r>
          </a:p>
        </p:txBody>
      </p:sp>
      <p:sp>
        <p:nvSpPr>
          <p:cNvPr id="3" name="Content Placeholder 2">
            <a:extLst>
              <a:ext uri="{FF2B5EF4-FFF2-40B4-BE49-F238E27FC236}">
                <a16:creationId xmlns:a16="http://schemas.microsoft.com/office/drawing/2014/main" id="{4D2CDEFD-0528-48D3-A66B-01D0626595F7}"/>
              </a:ext>
            </a:extLst>
          </p:cNvPr>
          <p:cNvSpPr>
            <a:spLocks noGrp="1"/>
          </p:cNvSpPr>
          <p:nvPr>
            <p:ph idx="1"/>
          </p:nvPr>
        </p:nvSpPr>
        <p:spPr>
          <a:xfrm>
            <a:off x="548640" y="1255059"/>
            <a:ext cx="10515600" cy="5280493"/>
          </a:xfrm>
        </p:spPr>
        <p:txBody>
          <a:bodyPr>
            <a:normAutofit/>
          </a:bodyPr>
          <a:lstStyle/>
          <a:p>
            <a:pPr marL="0" indent="0">
              <a:buNone/>
            </a:pPr>
            <a:r>
              <a:rPr lang="en-US" dirty="0"/>
              <a:t>1. </a:t>
            </a:r>
            <a:r>
              <a:rPr lang="en-US" u="sng" dirty="0"/>
              <a:t>Models</a:t>
            </a:r>
            <a:endParaRPr lang="en-US" dirty="0"/>
          </a:p>
          <a:p>
            <a:pPr marL="0" indent="0">
              <a:buNone/>
            </a:pPr>
            <a:endParaRPr lang="en-US" dirty="0"/>
          </a:p>
          <a:p>
            <a:pPr marL="0" indent="0">
              <a:buNone/>
            </a:pPr>
            <a:endParaRPr lang="en-US" dirty="0"/>
          </a:p>
          <a:p>
            <a:pPr marL="0" indent="0">
              <a:buNone/>
            </a:pPr>
            <a:r>
              <a:rPr lang="en-US" dirty="0"/>
              <a:t/>
            </a:r>
            <a:br>
              <a:rPr lang="en-US" dirty="0"/>
            </a:br>
            <a:r>
              <a:rPr lang="en-US" dirty="0"/>
              <a:t>2. </a:t>
            </a:r>
            <a:r>
              <a:rPr lang="en-US" u="sng" dirty="0"/>
              <a:t>Observing </a:t>
            </a:r>
            <a:r>
              <a:rPr lang="en-US" b="1" u="sng" dirty="0"/>
              <a:t>lots </a:t>
            </a:r>
            <a:r>
              <a:rPr lang="en-US" u="sng" dirty="0"/>
              <a:t>of humans</a:t>
            </a:r>
            <a:endParaRPr lang="en-US" dirty="0"/>
          </a:p>
          <a:p>
            <a:pPr marL="0" indent="0">
              <a:buNone/>
            </a:pPr>
            <a:r>
              <a:rPr lang="en-US" dirty="0"/>
              <a:t>Several hundred people getting sick &gt; a few healthy guys you know</a:t>
            </a:r>
          </a:p>
          <a:p>
            <a:pPr marL="0" indent="0">
              <a:buNone/>
            </a:pPr>
            <a:r>
              <a:rPr lang="en-US" dirty="0"/>
              <a:t/>
            </a:r>
            <a:br>
              <a:rPr lang="en-US" dirty="0"/>
            </a:br>
            <a:r>
              <a:rPr lang="en-US" dirty="0"/>
              <a:t>3. </a:t>
            </a:r>
            <a:r>
              <a:rPr lang="en-US" u="sng" dirty="0"/>
              <a:t>Learning from other people’s experiments</a:t>
            </a:r>
            <a:endParaRPr lang="en-US" dirty="0"/>
          </a:p>
          <a:p>
            <a:pPr marL="0" indent="0">
              <a:buNone/>
            </a:pPr>
            <a:r>
              <a:rPr lang="en-US" dirty="0"/>
              <a:t>Were their controls good?</a:t>
            </a:r>
          </a:p>
          <a:p>
            <a:pPr marL="0" indent="0">
              <a:buNone/>
            </a:pPr>
            <a:r>
              <a:rPr lang="en-US" dirty="0"/>
              <a:t>Did the things they test actually represent the disease?</a:t>
            </a:r>
          </a:p>
        </p:txBody>
      </p:sp>
      <p:sp>
        <p:nvSpPr>
          <p:cNvPr id="6" name="Rectangle 5">
            <a:extLst>
              <a:ext uri="{FF2B5EF4-FFF2-40B4-BE49-F238E27FC236}">
                <a16:creationId xmlns:a16="http://schemas.microsoft.com/office/drawing/2014/main" id="{A5FC900B-6766-479C-A97D-6B808B4112CD}"/>
              </a:ext>
            </a:extLst>
          </p:cNvPr>
          <p:cNvSpPr/>
          <p:nvPr/>
        </p:nvSpPr>
        <p:spPr>
          <a:xfrm>
            <a:off x="8961120" y="240630"/>
            <a:ext cx="268224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s://lh5.googleusercontent.com/Ma5iRfivsUCgqzCL3RqFB8jZTuCELDeQQa4nJ6XN-B9x8jhrhK2CjlpPHoFWgt1DZUgMuL5YQ1clOuZlcSQIeMz7KiwFPKPS1B05evp1dNkx4Lp2clBmxgasT1HZhz-es-O_hR-JR28">
            <a:extLst>
              <a:ext uri="{FF2B5EF4-FFF2-40B4-BE49-F238E27FC236}">
                <a16:creationId xmlns:a16="http://schemas.microsoft.com/office/drawing/2014/main" id="{12A9533B-2AE6-46A2-97C8-796195FE7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357" y="1408113"/>
            <a:ext cx="1828800" cy="12954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s://lh5.googleusercontent.com/f4U87pjBN9lEfr8zz5fmsgvAf_gAaxc58CiZoMFZcdUPaqx12Ar0u1Mv_pc5-3Iovo51a73SL9p9z6HtOsaaVpBscA_hfODXG2BC0AC6Bgbot0FInmfVOnnCm_yppXmmrCbW9NERVdk">
            <a:extLst>
              <a:ext uri="{FF2B5EF4-FFF2-40B4-BE49-F238E27FC236}">
                <a16:creationId xmlns:a16="http://schemas.microsoft.com/office/drawing/2014/main" id="{2FAED2E6-9186-41A6-99C8-53D328F5F5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96" t="8959" r="13083" b="46078"/>
          <a:stretch/>
        </p:blipFill>
        <p:spPr bwMode="auto">
          <a:xfrm>
            <a:off x="8884920" y="-259754"/>
            <a:ext cx="2847850" cy="2382204"/>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s://lh5.googleusercontent.com/39cyHia_MvDnryEWaQS-q4dz8dCgt8unRE8pSHkmsgrpTr08a9TTPIfnRwHBFoWzZUQZgfeAkIf2FPYBBhOv5NsdnFfatZAqr3-eQ8I1DMAdfvFlVKfluPf74lAs3lC84z5t0J6j1DA">
            <a:extLst>
              <a:ext uri="{FF2B5EF4-FFF2-40B4-BE49-F238E27FC236}">
                <a16:creationId xmlns:a16="http://schemas.microsoft.com/office/drawing/2014/main" id="{CE333641-3C24-47AB-824A-ADD177E2A0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90" t="11804" r="27273" b="46906"/>
          <a:stretch/>
        </p:blipFill>
        <p:spPr bwMode="auto">
          <a:xfrm>
            <a:off x="9133617" y="1736030"/>
            <a:ext cx="2006823" cy="198819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Cloud 6">
            <a:extLst>
              <a:ext uri="{FF2B5EF4-FFF2-40B4-BE49-F238E27FC236}">
                <a16:creationId xmlns:a16="http://schemas.microsoft.com/office/drawing/2014/main" id="{730D65F4-DA72-4E93-BCEE-52A8B33FB203}"/>
              </a:ext>
            </a:extLst>
          </p:cNvPr>
          <p:cNvSpPr/>
          <p:nvPr/>
        </p:nvSpPr>
        <p:spPr>
          <a:xfrm>
            <a:off x="1981200" y="1792941"/>
            <a:ext cx="2335194" cy="1147483"/>
          </a:xfrm>
          <a:prstGeom prst="cloud">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27F461C7-1DB9-4975-AFE7-0358B9923C49}"/>
              </a:ext>
            </a:extLst>
          </p:cNvPr>
          <p:cNvSpPr/>
          <p:nvPr/>
        </p:nvSpPr>
        <p:spPr>
          <a:xfrm>
            <a:off x="4518212" y="1881820"/>
            <a:ext cx="824753" cy="82169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E39A0E46-D200-4542-8B76-E78C0A1A3225}"/>
              </a:ext>
            </a:extLst>
          </p:cNvPr>
          <p:cNvSpPr/>
          <p:nvPr/>
        </p:nvSpPr>
        <p:spPr>
          <a:xfrm>
            <a:off x="7946446" y="1265553"/>
            <a:ext cx="824753" cy="82169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829A6C2B-739A-426B-848D-438D0780A474}"/>
              </a:ext>
            </a:extLst>
          </p:cNvPr>
          <p:cNvSpPr/>
          <p:nvPr/>
        </p:nvSpPr>
        <p:spPr>
          <a:xfrm>
            <a:off x="7908926" y="2292666"/>
            <a:ext cx="824753" cy="821693"/>
          </a:xfrm>
          <a:prstGeom prst="rightArrow">
            <a:avLst/>
          </a:prstGeom>
          <a:pattFill prst="smCheck">
            <a:fgClr>
              <a:srgbClr val="FFFF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CD779F-5E7C-49DA-9996-52CB30DB0951}"/>
              </a:ext>
            </a:extLst>
          </p:cNvPr>
          <p:cNvSpPr/>
          <p:nvPr/>
        </p:nvSpPr>
        <p:spPr>
          <a:xfrm>
            <a:off x="8803206" y="1858808"/>
            <a:ext cx="291099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5106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032"/>
                                        </p:tgtEl>
                                        <p:attrNameLst>
                                          <p:attrName>style.visibility</p:attrName>
                                        </p:attrNameLst>
                                      </p:cBhvr>
                                      <p:to>
                                        <p:strVal val="visible"/>
                                      </p:to>
                                    </p:set>
                                    <p:animEffect transition="in" filter="fade">
                                      <p:cBhvr>
                                        <p:cTn id="26" dur="500"/>
                                        <p:tgtEl>
                                          <p:spTgt spid="10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left)">
                                      <p:cBhvr>
                                        <p:cTn id="37" dur="500"/>
                                        <p:tgtEl>
                                          <p:spTgt spid="3">
                                            <p:txEl>
                                              <p:pRg st="3" end="3"/>
                                            </p:txEl>
                                          </p:spTgt>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wipe(left)">
                                      <p:cBhvr>
                                        <p:cTn id="45" dur="500"/>
                                        <p:tgtEl>
                                          <p:spTgt spid="3">
                                            <p:txEl>
                                              <p:pRg st="5" end="5"/>
                                            </p:txEl>
                                          </p:spTgt>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F725-BA7D-413F-85BB-E3F893FA72DA}"/>
              </a:ext>
            </a:extLst>
          </p:cNvPr>
          <p:cNvSpPr>
            <a:spLocks noGrp="1"/>
          </p:cNvSpPr>
          <p:nvPr>
            <p:ph type="title"/>
          </p:nvPr>
        </p:nvSpPr>
        <p:spPr>
          <a:xfrm>
            <a:off x="238080" y="-143535"/>
            <a:ext cx="11567160" cy="1325563"/>
          </a:xfrm>
        </p:spPr>
        <p:txBody>
          <a:bodyPr>
            <a:noAutofit/>
          </a:bodyPr>
          <a:lstStyle/>
          <a:p>
            <a:pPr algn="r"/>
            <a:r>
              <a:rPr lang="en-US" sz="3600" dirty="0"/>
              <a:t>“In school, you’re taught a lesson and then given a test.</a:t>
            </a:r>
            <a:br>
              <a:rPr lang="en-US" sz="3600" dirty="0"/>
            </a:br>
            <a:r>
              <a:rPr lang="en-US" sz="3600" dirty="0"/>
              <a:t>In life, you’re given a test that teaches you a lesson.” </a:t>
            </a:r>
            <a:r>
              <a:rPr lang="en-US" sz="2000" dirty="0"/>
              <a:t>~Tom </a:t>
            </a:r>
            <a:r>
              <a:rPr lang="en-US" sz="2000" dirty="0" err="1"/>
              <a:t>Bodett</a:t>
            </a:r>
            <a:endParaRPr lang="en-US" sz="3600" dirty="0"/>
          </a:p>
        </p:txBody>
      </p:sp>
      <p:sp>
        <p:nvSpPr>
          <p:cNvPr id="3" name="Content Placeholder 2">
            <a:extLst>
              <a:ext uri="{FF2B5EF4-FFF2-40B4-BE49-F238E27FC236}">
                <a16:creationId xmlns:a16="http://schemas.microsoft.com/office/drawing/2014/main" id="{D85DE8AD-CF43-479E-AC92-30E700B47F9C}"/>
              </a:ext>
            </a:extLst>
          </p:cNvPr>
          <p:cNvSpPr>
            <a:spLocks noGrp="1"/>
          </p:cNvSpPr>
          <p:nvPr>
            <p:ph idx="1"/>
          </p:nvPr>
        </p:nvSpPr>
        <p:spPr>
          <a:xfrm>
            <a:off x="0" y="1281273"/>
            <a:ext cx="6446519" cy="5731727"/>
          </a:xfrm>
        </p:spPr>
        <p:txBody>
          <a:bodyPr>
            <a:normAutofit fontScale="92500" lnSpcReduction="10000"/>
          </a:bodyPr>
          <a:lstStyle/>
          <a:p>
            <a:pPr marL="514350" indent="-514350">
              <a:buFont typeface="+mj-lt"/>
              <a:buAutoNum type="arabicPeriod"/>
            </a:pPr>
            <a:r>
              <a:rPr lang="en-US" dirty="0"/>
              <a:t>T/F: With e-cigs you only inhale water.</a:t>
            </a:r>
          </a:p>
          <a:p>
            <a:pPr marL="514350" indent="-514350">
              <a:buFont typeface="+mj-lt"/>
              <a:buAutoNum type="arabicPeriod"/>
            </a:pPr>
            <a:r>
              <a:rPr lang="en-US" dirty="0"/>
              <a:t>T/F: Switching from regular cigs to e-cigs decreases health risks caused by tobacco.</a:t>
            </a:r>
          </a:p>
          <a:p>
            <a:pPr marL="514350" indent="-514350">
              <a:buFont typeface="+mj-lt"/>
              <a:buAutoNum type="arabicPeriod"/>
            </a:pPr>
            <a:r>
              <a:rPr lang="en-US" dirty="0"/>
              <a:t>T/F: In 2009, the FDA started verifying health labeling on e-cigs.</a:t>
            </a:r>
          </a:p>
          <a:p>
            <a:pPr marL="514350" indent="-514350">
              <a:buFont typeface="+mj-lt"/>
              <a:buAutoNum type="arabicPeriod"/>
            </a:pPr>
            <a:r>
              <a:rPr lang="en-US" dirty="0"/>
              <a:t>What reaction occurs in e-cigs?        Boiling, combustion or precipitation?</a:t>
            </a:r>
          </a:p>
          <a:p>
            <a:pPr marL="514350" indent="-514350">
              <a:buFont typeface="+mj-lt"/>
              <a:buAutoNum type="arabicPeriod"/>
            </a:pPr>
            <a:r>
              <a:rPr lang="en-US" dirty="0"/>
              <a:t>What is the addictive ingredient?  Glycerin, cinnamaldehyde, or nicotine?</a:t>
            </a:r>
          </a:p>
          <a:p>
            <a:pPr marL="514350" indent="-514350">
              <a:buFont typeface="+mj-lt"/>
              <a:buAutoNum type="arabicPeriod"/>
            </a:pPr>
            <a:r>
              <a:rPr lang="en-US" dirty="0"/>
              <a:t>What is the term for e-cig smoke that settles on carpet &amp; walls?         Secondhand, thirdhand, or </a:t>
            </a:r>
            <a:r>
              <a:rPr lang="en-US" dirty="0" err="1"/>
              <a:t>pollutionary</a:t>
            </a:r>
            <a:r>
              <a:rPr lang="en-US" dirty="0"/>
              <a:t>?</a:t>
            </a:r>
          </a:p>
          <a:p>
            <a:pPr marL="514350" indent="-514350">
              <a:buFont typeface="+mj-lt"/>
              <a:buAutoNum type="arabicPeriod"/>
            </a:pPr>
            <a:r>
              <a:rPr lang="en-US" dirty="0"/>
              <a:t>What percent of adults vape?             Under 5, 5-10, 10-20, 20-30, or over 30?</a:t>
            </a:r>
          </a:p>
        </p:txBody>
      </p:sp>
      <p:sp>
        <p:nvSpPr>
          <p:cNvPr id="4" name="Content Placeholder 2">
            <a:extLst>
              <a:ext uri="{FF2B5EF4-FFF2-40B4-BE49-F238E27FC236}">
                <a16:creationId xmlns:a16="http://schemas.microsoft.com/office/drawing/2014/main" id="{D1831B7E-954C-46D7-8D74-D51D0CEF31B0}"/>
              </a:ext>
            </a:extLst>
          </p:cNvPr>
          <p:cNvSpPr txBox="1">
            <a:spLocks/>
          </p:cNvSpPr>
          <p:nvPr/>
        </p:nvSpPr>
        <p:spPr>
          <a:xfrm>
            <a:off x="6446519" y="1265796"/>
            <a:ext cx="5867401" cy="58060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100" dirty="0" smtClean="0">
                <a:solidFill>
                  <a:srgbClr val="989494"/>
                </a:solidFill>
              </a:rPr>
              <a:t>.</a:t>
            </a:r>
            <a:r>
              <a:rPr lang="en-US" sz="2600" dirty="0" smtClean="0">
                <a:solidFill>
                  <a:srgbClr val="FF0000"/>
                </a:solidFill>
              </a:rPr>
              <a:t>False</a:t>
            </a:r>
            <a:r>
              <a:rPr lang="en-US" sz="2600" dirty="0">
                <a:solidFill>
                  <a:srgbClr val="FF0000"/>
                </a:solidFill>
              </a:rPr>
              <a:t>. </a:t>
            </a:r>
            <a:r>
              <a:rPr lang="en-US" sz="2600" dirty="0"/>
              <a:t>Lots of chemicals in E-cig smoke.</a:t>
            </a:r>
          </a:p>
          <a:p>
            <a:pPr marL="0" indent="0">
              <a:lnSpc>
                <a:spcPct val="80000"/>
              </a:lnSpc>
              <a:buNone/>
            </a:pPr>
            <a:r>
              <a:rPr lang="en-US" sz="100" dirty="0" smtClean="0">
                <a:solidFill>
                  <a:srgbClr val="989494"/>
                </a:solidFill>
              </a:rPr>
              <a:t>.</a:t>
            </a:r>
            <a:r>
              <a:rPr lang="en-US" sz="2600" dirty="0" smtClean="0"/>
              <a:t>True</a:t>
            </a:r>
            <a:r>
              <a:rPr lang="en-US" sz="2600" dirty="0"/>
              <a:t>. E-cigs often replace tobacco health risks with other, different health risks.</a:t>
            </a:r>
          </a:p>
          <a:p>
            <a:pPr marL="0" indent="0">
              <a:lnSpc>
                <a:spcPct val="80000"/>
              </a:lnSpc>
              <a:buNone/>
            </a:pPr>
            <a:r>
              <a:rPr lang="en-US" sz="200" dirty="0">
                <a:solidFill>
                  <a:srgbClr val="989494"/>
                </a:solidFill>
              </a:rPr>
              <a:t>. </a:t>
            </a:r>
            <a:r>
              <a:rPr lang="en-US" sz="2600" dirty="0" smtClean="0">
                <a:solidFill>
                  <a:srgbClr val="FF0000"/>
                </a:solidFill>
              </a:rPr>
              <a:t>False</a:t>
            </a:r>
            <a:r>
              <a:rPr lang="en-US" sz="2600" dirty="0">
                <a:solidFill>
                  <a:srgbClr val="FF0000"/>
                </a:solidFill>
              </a:rPr>
              <a:t>. </a:t>
            </a:r>
            <a:r>
              <a:rPr lang="en-US" sz="2600" dirty="0"/>
              <a:t>E-cig labeling is unverified, unreliable, and sometimes entirely false.</a:t>
            </a:r>
          </a:p>
          <a:p>
            <a:pPr marL="0" indent="0">
              <a:lnSpc>
                <a:spcPct val="80000"/>
              </a:lnSpc>
              <a:buNone/>
            </a:pPr>
            <a:r>
              <a:rPr lang="en-US" sz="200" dirty="0">
                <a:solidFill>
                  <a:srgbClr val="989494"/>
                </a:solidFill>
              </a:rPr>
              <a:t>. </a:t>
            </a:r>
            <a:r>
              <a:rPr lang="en-US" sz="2600" dirty="0" smtClean="0"/>
              <a:t>E-cigs </a:t>
            </a:r>
            <a:r>
              <a:rPr lang="en-US" sz="2600" dirty="0"/>
              <a:t>are boiled/”vaporized,” whereas tobacco cigs are combusted.</a:t>
            </a:r>
          </a:p>
          <a:p>
            <a:pPr marL="0" indent="0">
              <a:lnSpc>
                <a:spcPct val="80000"/>
              </a:lnSpc>
              <a:buNone/>
            </a:pPr>
            <a:r>
              <a:rPr lang="en-US" sz="200" dirty="0">
                <a:solidFill>
                  <a:srgbClr val="989494"/>
                </a:solidFill>
              </a:rPr>
              <a:t>. </a:t>
            </a:r>
            <a:r>
              <a:rPr lang="en-US" sz="2600" dirty="0" smtClean="0">
                <a:solidFill>
                  <a:srgbClr val="FF0000"/>
                </a:solidFill>
              </a:rPr>
              <a:t>Nicotine </a:t>
            </a:r>
            <a:r>
              <a:rPr lang="en-US" sz="2600" dirty="0">
                <a:solidFill>
                  <a:srgbClr val="FF0000"/>
                </a:solidFill>
              </a:rPr>
              <a:t>is addictive </a:t>
            </a:r>
            <a:r>
              <a:rPr lang="en-US" sz="2600" dirty="0"/>
              <a:t>in both e-cigs and regular cigs.</a:t>
            </a:r>
          </a:p>
          <a:p>
            <a:pPr marL="0" indent="0">
              <a:lnSpc>
                <a:spcPct val="80000"/>
              </a:lnSpc>
              <a:buNone/>
            </a:pPr>
            <a:endParaRPr lang="en-US" sz="300" dirty="0"/>
          </a:p>
          <a:p>
            <a:pPr marL="0" indent="0">
              <a:lnSpc>
                <a:spcPct val="80000"/>
              </a:lnSpc>
              <a:buNone/>
            </a:pPr>
            <a:r>
              <a:rPr lang="en-US" sz="200" dirty="0">
                <a:solidFill>
                  <a:srgbClr val="989494"/>
                </a:solidFill>
              </a:rPr>
              <a:t>. </a:t>
            </a:r>
            <a:r>
              <a:rPr lang="en-US" sz="2600" dirty="0" err="1" smtClean="0"/>
              <a:t>Thirdhand</a:t>
            </a:r>
            <a:r>
              <a:rPr lang="en-US" sz="2600" dirty="0" smtClean="0"/>
              <a:t> </a:t>
            </a:r>
            <a:r>
              <a:rPr lang="en-US" sz="2600" dirty="0"/>
              <a:t>smoke </a:t>
            </a:r>
            <a:r>
              <a:rPr lang="en-US" sz="2600" dirty="0">
                <a:solidFill>
                  <a:srgbClr val="FF0000"/>
                </a:solidFill>
              </a:rPr>
              <a:t>poisons</a:t>
            </a:r>
            <a:r>
              <a:rPr lang="en-US" sz="2600" dirty="0"/>
              <a:t> people who weren’t present when it was generated.</a:t>
            </a:r>
          </a:p>
          <a:p>
            <a:pPr marL="0" indent="0">
              <a:lnSpc>
                <a:spcPct val="80000"/>
              </a:lnSpc>
              <a:buNone/>
            </a:pPr>
            <a:endParaRPr lang="en-US" sz="1300" dirty="0"/>
          </a:p>
          <a:p>
            <a:pPr marL="0" indent="0">
              <a:lnSpc>
                <a:spcPct val="80000"/>
              </a:lnSpc>
              <a:buNone/>
            </a:pPr>
            <a:r>
              <a:rPr lang="en-US" sz="200" dirty="0">
                <a:solidFill>
                  <a:srgbClr val="989494"/>
                </a:solidFill>
              </a:rPr>
              <a:t>. </a:t>
            </a:r>
            <a:r>
              <a:rPr lang="en-US" sz="2600" dirty="0" smtClean="0"/>
              <a:t>3.2</a:t>
            </a:r>
            <a:r>
              <a:rPr lang="en-US" sz="2600" dirty="0"/>
              <a:t>%.  </a:t>
            </a:r>
            <a:r>
              <a:rPr lang="en-US" sz="2600" dirty="0">
                <a:solidFill>
                  <a:srgbClr val="92D050"/>
                </a:solidFill>
              </a:rPr>
              <a:t>Not everyone’s doing it.</a:t>
            </a:r>
          </a:p>
        </p:txBody>
      </p:sp>
    </p:spTree>
    <p:extLst>
      <p:ext uri="{BB962C8B-B14F-4D97-AF65-F5344CB8AC3E}">
        <p14:creationId xmlns:p14="http://schemas.microsoft.com/office/powerpoint/2010/main" val="1235906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25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4" dur="25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3">
                                            <p:txEl>
                                              <p:pRg st="1" end="1"/>
                                            </p:txEl>
                                          </p:spTgt>
                                        </p:tgtEl>
                                        <p:attrNameLst>
                                          <p:attrName>ppt_y</p:attrName>
                                        </p:attrNameLst>
                                      </p:cBhvr>
                                      <p:tavLst>
                                        <p:tav tm="0">
                                          <p:val>
                                            <p:strVal val="#ppt_y"/>
                                          </p:val>
                                        </p:tav>
                                        <p:tav tm="100000">
                                          <p:val>
                                            <p:strVal val="#ppt_y"/>
                                          </p:val>
                                        </p:tav>
                                      </p:tavLst>
                                    </p:anim>
                                  </p:childTnLst>
                                </p:cTn>
                              </p:par>
                              <p:par>
                                <p:cTn id="21" presetID="19" presetClass="emph" presetSubtype="0" fill="hold" grpId="0" nodeType="withEffect">
                                  <p:stCondLst>
                                    <p:cond delay="0"/>
                                  </p:stCondLst>
                                  <p:childTnLst>
                                    <p:animClr clrSpc="rgb" dir="cw">
                                      <p:cBhvr override="childStyle">
                                        <p:cTn id="22" dur="500" fill="hold"/>
                                        <p:tgtEl>
                                          <p:spTgt spid="3">
                                            <p:txEl>
                                              <p:pRg st="0" end="0"/>
                                            </p:txEl>
                                          </p:spTgt>
                                        </p:tgtEl>
                                        <p:attrNameLst>
                                          <p:attrName>style.color</p:attrName>
                                        </p:attrNameLst>
                                      </p:cBhvr>
                                      <p:to>
                                        <a:srgbClr val="989494"/>
                                      </p:to>
                                    </p:animClr>
                                    <p:animClr clrSpc="rgb" dir="cw">
                                      <p:cBhvr>
                                        <p:cTn id="23" dur="500" fill="hold"/>
                                        <p:tgtEl>
                                          <p:spTgt spid="3">
                                            <p:txEl>
                                              <p:pRg st="0" end="0"/>
                                            </p:txEl>
                                          </p:spTgt>
                                        </p:tgtEl>
                                        <p:attrNameLst>
                                          <p:attrName>fillcolor</p:attrName>
                                        </p:attrNameLst>
                                      </p:cBhvr>
                                      <p:to>
                                        <a:srgbClr val="989494"/>
                                      </p:to>
                                    </p:animClr>
                                    <p:set>
                                      <p:cBhvr>
                                        <p:cTn id="24" dur="500" fill="hold"/>
                                        <p:tgtEl>
                                          <p:spTgt spid="3">
                                            <p:txEl>
                                              <p:pRg st="0" end="0"/>
                                            </p:txEl>
                                          </p:spTgt>
                                        </p:tgtEl>
                                        <p:attrNameLst>
                                          <p:attrName>fill.type</p:attrName>
                                        </p:attrNameLst>
                                      </p:cBhvr>
                                      <p:to>
                                        <p:strVal val="solid"/>
                                      </p:to>
                                    </p:set>
                                    <p:set>
                                      <p:cBhvr>
                                        <p:cTn id="25" dur="500" fill="hold"/>
                                        <p:tgtEl>
                                          <p:spTgt spid="3">
                                            <p:txEl>
                                              <p:pRg st="0" end="0"/>
                                            </p:txEl>
                                          </p:spTgt>
                                        </p:tgtEl>
                                        <p:attrNameLst>
                                          <p:attrName>fill.on</p:attrName>
                                        </p:attrNameLst>
                                      </p:cBhvr>
                                      <p:to>
                                        <p:strVal val="true"/>
                                      </p:to>
                                    </p:set>
                                  </p:childTnLst>
                                </p:cTn>
                              </p:par>
                              <p:par>
                                <p:cTn id="26" presetID="19" presetClass="emph" presetSubtype="0" fill="hold" grpId="1" nodeType="withEffect">
                                  <p:stCondLst>
                                    <p:cond delay="0"/>
                                  </p:stCondLst>
                                  <p:childTnLst>
                                    <p:animClr clrSpc="rgb" dir="cw">
                                      <p:cBhvr override="childStyle">
                                        <p:cTn id="27" dur="500" fill="hold"/>
                                        <p:tgtEl>
                                          <p:spTgt spid="4">
                                            <p:txEl>
                                              <p:pRg st="0" end="0"/>
                                            </p:txEl>
                                          </p:spTgt>
                                        </p:tgtEl>
                                        <p:attrNameLst>
                                          <p:attrName>style.color</p:attrName>
                                        </p:attrNameLst>
                                      </p:cBhvr>
                                      <p:to>
                                        <a:srgbClr val="989494"/>
                                      </p:to>
                                    </p:animClr>
                                    <p:animClr clrSpc="rgb" dir="cw">
                                      <p:cBhvr>
                                        <p:cTn id="28" dur="500" fill="hold"/>
                                        <p:tgtEl>
                                          <p:spTgt spid="4">
                                            <p:txEl>
                                              <p:pRg st="0" end="0"/>
                                            </p:txEl>
                                          </p:spTgt>
                                        </p:tgtEl>
                                        <p:attrNameLst>
                                          <p:attrName>fillcolor</p:attrName>
                                        </p:attrNameLst>
                                      </p:cBhvr>
                                      <p:to>
                                        <a:srgbClr val="989494"/>
                                      </p:to>
                                    </p:animClr>
                                    <p:set>
                                      <p:cBhvr>
                                        <p:cTn id="29" dur="500" fill="hold"/>
                                        <p:tgtEl>
                                          <p:spTgt spid="4">
                                            <p:txEl>
                                              <p:pRg st="0" end="0"/>
                                            </p:txEl>
                                          </p:spTgt>
                                        </p:tgtEl>
                                        <p:attrNameLst>
                                          <p:attrName>fill.type</p:attrName>
                                        </p:attrNameLst>
                                      </p:cBhvr>
                                      <p:to>
                                        <p:strVal val="solid"/>
                                      </p:to>
                                    </p:set>
                                    <p:set>
                                      <p:cBhvr>
                                        <p:cTn id="30" dur="500" fill="hold"/>
                                        <p:tgtEl>
                                          <p:spTgt spid="4">
                                            <p:txEl>
                                              <p:pRg st="0" end="0"/>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25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36" dur="25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25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42" dur="250" fill="hold"/>
                                        <p:tgtEl>
                                          <p:spTgt spid="3">
                                            <p:txEl>
                                              <p:pRg st="2" end="2"/>
                                            </p:txEl>
                                          </p:spTgt>
                                        </p:tgtEl>
                                        <p:attrNameLst>
                                          <p:attrName>ppt_y</p:attrName>
                                        </p:attrNameLst>
                                      </p:cBhvr>
                                      <p:tavLst>
                                        <p:tav tm="0">
                                          <p:val>
                                            <p:strVal val="#ppt_y"/>
                                          </p:val>
                                        </p:tav>
                                        <p:tav tm="100000">
                                          <p:val>
                                            <p:strVal val="#ppt_y"/>
                                          </p:val>
                                        </p:tav>
                                      </p:tavLst>
                                    </p:anim>
                                  </p:childTnLst>
                                </p:cTn>
                              </p:par>
                              <p:par>
                                <p:cTn id="43" presetID="19" presetClass="emph" presetSubtype="0" fill="hold" grpId="0" nodeType="withEffect">
                                  <p:stCondLst>
                                    <p:cond delay="0"/>
                                  </p:stCondLst>
                                  <p:childTnLst>
                                    <p:animClr clrSpc="rgb" dir="cw">
                                      <p:cBhvr override="childStyle">
                                        <p:cTn id="44" dur="500" fill="hold"/>
                                        <p:tgtEl>
                                          <p:spTgt spid="3">
                                            <p:txEl>
                                              <p:pRg st="1" end="1"/>
                                            </p:txEl>
                                          </p:spTgt>
                                        </p:tgtEl>
                                        <p:attrNameLst>
                                          <p:attrName>style.color</p:attrName>
                                        </p:attrNameLst>
                                      </p:cBhvr>
                                      <p:to>
                                        <a:srgbClr val="989494"/>
                                      </p:to>
                                    </p:animClr>
                                    <p:animClr clrSpc="rgb" dir="cw">
                                      <p:cBhvr>
                                        <p:cTn id="45" dur="500" fill="hold"/>
                                        <p:tgtEl>
                                          <p:spTgt spid="3">
                                            <p:txEl>
                                              <p:pRg st="1" end="1"/>
                                            </p:txEl>
                                          </p:spTgt>
                                        </p:tgtEl>
                                        <p:attrNameLst>
                                          <p:attrName>fillcolor</p:attrName>
                                        </p:attrNameLst>
                                      </p:cBhvr>
                                      <p:to>
                                        <a:srgbClr val="989494"/>
                                      </p:to>
                                    </p:animClr>
                                    <p:set>
                                      <p:cBhvr>
                                        <p:cTn id="46" dur="500" fill="hold"/>
                                        <p:tgtEl>
                                          <p:spTgt spid="3">
                                            <p:txEl>
                                              <p:pRg st="1" end="1"/>
                                            </p:txEl>
                                          </p:spTgt>
                                        </p:tgtEl>
                                        <p:attrNameLst>
                                          <p:attrName>fill.type</p:attrName>
                                        </p:attrNameLst>
                                      </p:cBhvr>
                                      <p:to>
                                        <p:strVal val="solid"/>
                                      </p:to>
                                    </p:set>
                                    <p:set>
                                      <p:cBhvr>
                                        <p:cTn id="47" dur="500" fill="hold"/>
                                        <p:tgtEl>
                                          <p:spTgt spid="3">
                                            <p:txEl>
                                              <p:pRg st="1" end="1"/>
                                            </p:txEl>
                                          </p:spTgt>
                                        </p:tgtEl>
                                        <p:attrNameLst>
                                          <p:attrName>fill.on</p:attrName>
                                        </p:attrNameLst>
                                      </p:cBhvr>
                                      <p:to>
                                        <p:strVal val="true"/>
                                      </p:to>
                                    </p:set>
                                  </p:childTnLst>
                                </p:cTn>
                              </p:par>
                              <p:par>
                                <p:cTn id="48" presetID="19" presetClass="emph" presetSubtype="0" fill="hold" grpId="1" nodeType="withEffect">
                                  <p:stCondLst>
                                    <p:cond delay="0"/>
                                  </p:stCondLst>
                                  <p:childTnLst>
                                    <p:animClr clrSpc="rgb" dir="cw">
                                      <p:cBhvr override="childStyle">
                                        <p:cTn id="49" dur="500" fill="hold"/>
                                        <p:tgtEl>
                                          <p:spTgt spid="4">
                                            <p:txEl>
                                              <p:pRg st="1" end="1"/>
                                            </p:txEl>
                                          </p:spTgt>
                                        </p:tgtEl>
                                        <p:attrNameLst>
                                          <p:attrName>style.color</p:attrName>
                                        </p:attrNameLst>
                                      </p:cBhvr>
                                      <p:to>
                                        <a:srgbClr val="989494"/>
                                      </p:to>
                                    </p:animClr>
                                    <p:animClr clrSpc="rgb" dir="cw">
                                      <p:cBhvr>
                                        <p:cTn id="50" dur="500" fill="hold"/>
                                        <p:tgtEl>
                                          <p:spTgt spid="4">
                                            <p:txEl>
                                              <p:pRg st="1" end="1"/>
                                            </p:txEl>
                                          </p:spTgt>
                                        </p:tgtEl>
                                        <p:attrNameLst>
                                          <p:attrName>fillcolor</p:attrName>
                                        </p:attrNameLst>
                                      </p:cBhvr>
                                      <p:to>
                                        <a:srgbClr val="989494"/>
                                      </p:to>
                                    </p:animClr>
                                    <p:set>
                                      <p:cBhvr>
                                        <p:cTn id="51" dur="500" fill="hold"/>
                                        <p:tgtEl>
                                          <p:spTgt spid="4">
                                            <p:txEl>
                                              <p:pRg st="1" end="1"/>
                                            </p:txEl>
                                          </p:spTgt>
                                        </p:tgtEl>
                                        <p:attrNameLst>
                                          <p:attrName>fill.type</p:attrName>
                                        </p:attrNameLst>
                                      </p:cBhvr>
                                      <p:to>
                                        <p:strVal val="solid"/>
                                      </p:to>
                                    </p:set>
                                    <p:set>
                                      <p:cBhvr>
                                        <p:cTn id="52" dur="500" fill="hold"/>
                                        <p:tgtEl>
                                          <p:spTgt spid="4">
                                            <p:txEl>
                                              <p:pRg st="1" end="1"/>
                                            </p:txEl>
                                          </p:spTgt>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 calcmode="lin" valueType="num">
                                      <p:cBhvr additive="base">
                                        <p:cTn id="57" dur="25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58" dur="25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anim calcmode="lin" valueType="num">
                                      <p:cBhvr additive="base">
                                        <p:cTn id="63" dur="25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64" dur="250" fill="hold"/>
                                        <p:tgtEl>
                                          <p:spTgt spid="3">
                                            <p:txEl>
                                              <p:pRg st="3" end="3"/>
                                            </p:txEl>
                                          </p:spTgt>
                                        </p:tgtEl>
                                        <p:attrNameLst>
                                          <p:attrName>ppt_y</p:attrName>
                                        </p:attrNameLst>
                                      </p:cBhvr>
                                      <p:tavLst>
                                        <p:tav tm="0">
                                          <p:val>
                                            <p:strVal val="#ppt_y"/>
                                          </p:val>
                                        </p:tav>
                                        <p:tav tm="100000">
                                          <p:val>
                                            <p:strVal val="#ppt_y"/>
                                          </p:val>
                                        </p:tav>
                                      </p:tavLst>
                                    </p:anim>
                                  </p:childTnLst>
                                </p:cTn>
                              </p:par>
                              <p:par>
                                <p:cTn id="65" presetID="19" presetClass="emph" presetSubtype="0" fill="hold" grpId="0" nodeType="withEffect">
                                  <p:stCondLst>
                                    <p:cond delay="0"/>
                                  </p:stCondLst>
                                  <p:childTnLst>
                                    <p:animClr clrSpc="rgb" dir="cw">
                                      <p:cBhvr override="childStyle">
                                        <p:cTn id="66" dur="500" fill="hold"/>
                                        <p:tgtEl>
                                          <p:spTgt spid="3">
                                            <p:txEl>
                                              <p:pRg st="2" end="2"/>
                                            </p:txEl>
                                          </p:spTgt>
                                        </p:tgtEl>
                                        <p:attrNameLst>
                                          <p:attrName>style.color</p:attrName>
                                        </p:attrNameLst>
                                      </p:cBhvr>
                                      <p:to>
                                        <a:srgbClr val="989494"/>
                                      </p:to>
                                    </p:animClr>
                                    <p:animClr clrSpc="rgb" dir="cw">
                                      <p:cBhvr>
                                        <p:cTn id="67" dur="500" fill="hold"/>
                                        <p:tgtEl>
                                          <p:spTgt spid="3">
                                            <p:txEl>
                                              <p:pRg st="2" end="2"/>
                                            </p:txEl>
                                          </p:spTgt>
                                        </p:tgtEl>
                                        <p:attrNameLst>
                                          <p:attrName>fillcolor</p:attrName>
                                        </p:attrNameLst>
                                      </p:cBhvr>
                                      <p:to>
                                        <a:srgbClr val="989494"/>
                                      </p:to>
                                    </p:animClr>
                                    <p:set>
                                      <p:cBhvr>
                                        <p:cTn id="68" dur="500" fill="hold"/>
                                        <p:tgtEl>
                                          <p:spTgt spid="3">
                                            <p:txEl>
                                              <p:pRg st="2" end="2"/>
                                            </p:txEl>
                                          </p:spTgt>
                                        </p:tgtEl>
                                        <p:attrNameLst>
                                          <p:attrName>fill.type</p:attrName>
                                        </p:attrNameLst>
                                      </p:cBhvr>
                                      <p:to>
                                        <p:strVal val="solid"/>
                                      </p:to>
                                    </p:set>
                                    <p:set>
                                      <p:cBhvr>
                                        <p:cTn id="69" dur="500" fill="hold"/>
                                        <p:tgtEl>
                                          <p:spTgt spid="3">
                                            <p:txEl>
                                              <p:pRg st="2" end="2"/>
                                            </p:txEl>
                                          </p:spTgt>
                                        </p:tgtEl>
                                        <p:attrNameLst>
                                          <p:attrName>fill.on</p:attrName>
                                        </p:attrNameLst>
                                      </p:cBhvr>
                                      <p:to>
                                        <p:strVal val="true"/>
                                      </p:to>
                                    </p:set>
                                  </p:childTnLst>
                                </p:cTn>
                              </p:par>
                              <p:par>
                                <p:cTn id="70" presetID="19" presetClass="emph" presetSubtype="0" fill="hold" grpId="1" nodeType="withEffect">
                                  <p:stCondLst>
                                    <p:cond delay="0"/>
                                  </p:stCondLst>
                                  <p:childTnLst>
                                    <p:animClr clrSpc="rgb" dir="cw">
                                      <p:cBhvr override="childStyle">
                                        <p:cTn id="71" dur="500" fill="hold"/>
                                        <p:tgtEl>
                                          <p:spTgt spid="4">
                                            <p:txEl>
                                              <p:pRg st="2" end="2"/>
                                            </p:txEl>
                                          </p:spTgt>
                                        </p:tgtEl>
                                        <p:attrNameLst>
                                          <p:attrName>style.color</p:attrName>
                                        </p:attrNameLst>
                                      </p:cBhvr>
                                      <p:to>
                                        <a:srgbClr val="989494"/>
                                      </p:to>
                                    </p:animClr>
                                    <p:animClr clrSpc="rgb" dir="cw">
                                      <p:cBhvr>
                                        <p:cTn id="72" dur="500" fill="hold"/>
                                        <p:tgtEl>
                                          <p:spTgt spid="4">
                                            <p:txEl>
                                              <p:pRg st="2" end="2"/>
                                            </p:txEl>
                                          </p:spTgt>
                                        </p:tgtEl>
                                        <p:attrNameLst>
                                          <p:attrName>fillcolor</p:attrName>
                                        </p:attrNameLst>
                                      </p:cBhvr>
                                      <p:to>
                                        <a:srgbClr val="989494"/>
                                      </p:to>
                                    </p:animClr>
                                    <p:set>
                                      <p:cBhvr>
                                        <p:cTn id="73" dur="500" fill="hold"/>
                                        <p:tgtEl>
                                          <p:spTgt spid="4">
                                            <p:txEl>
                                              <p:pRg st="2" end="2"/>
                                            </p:txEl>
                                          </p:spTgt>
                                        </p:tgtEl>
                                        <p:attrNameLst>
                                          <p:attrName>fill.type</p:attrName>
                                        </p:attrNameLst>
                                      </p:cBhvr>
                                      <p:to>
                                        <p:strVal val="solid"/>
                                      </p:to>
                                    </p:set>
                                    <p:set>
                                      <p:cBhvr>
                                        <p:cTn id="74" dur="500" fill="hold"/>
                                        <p:tgtEl>
                                          <p:spTgt spid="4">
                                            <p:txEl>
                                              <p:pRg st="2" end="2"/>
                                            </p:txEl>
                                          </p:spTgt>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4">
                                            <p:txEl>
                                              <p:pRg st="3" end="3"/>
                                            </p:txEl>
                                          </p:spTgt>
                                        </p:tgtEl>
                                        <p:attrNameLst>
                                          <p:attrName>style.visibility</p:attrName>
                                        </p:attrNameLst>
                                      </p:cBhvr>
                                      <p:to>
                                        <p:strVal val="visible"/>
                                      </p:to>
                                    </p:set>
                                    <p:anim calcmode="lin" valueType="num">
                                      <p:cBhvr additive="base">
                                        <p:cTn id="79" dur="25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80" dur="25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3">
                                            <p:txEl>
                                              <p:pRg st="4" end="4"/>
                                            </p:txEl>
                                          </p:spTgt>
                                        </p:tgtEl>
                                        <p:attrNameLst>
                                          <p:attrName>style.visibility</p:attrName>
                                        </p:attrNameLst>
                                      </p:cBhvr>
                                      <p:to>
                                        <p:strVal val="visible"/>
                                      </p:to>
                                    </p:set>
                                    <p:anim calcmode="lin" valueType="num">
                                      <p:cBhvr additive="base">
                                        <p:cTn id="85" dur="25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6" dur="250" fill="hold"/>
                                        <p:tgtEl>
                                          <p:spTgt spid="3">
                                            <p:txEl>
                                              <p:pRg st="4" end="4"/>
                                            </p:txEl>
                                          </p:spTgt>
                                        </p:tgtEl>
                                        <p:attrNameLst>
                                          <p:attrName>ppt_y</p:attrName>
                                        </p:attrNameLst>
                                      </p:cBhvr>
                                      <p:tavLst>
                                        <p:tav tm="0">
                                          <p:val>
                                            <p:strVal val="#ppt_y"/>
                                          </p:val>
                                        </p:tav>
                                        <p:tav tm="100000">
                                          <p:val>
                                            <p:strVal val="#ppt_y"/>
                                          </p:val>
                                        </p:tav>
                                      </p:tavLst>
                                    </p:anim>
                                  </p:childTnLst>
                                </p:cTn>
                              </p:par>
                              <p:par>
                                <p:cTn id="87" presetID="19" presetClass="emph" presetSubtype="0" fill="hold" grpId="0" nodeType="withEffect">
                                  <p:stCondLst>
                                    <p:cond delay="0"/>
                                  </p:stCondLst>
                                  <p:childTnLst>
                                    <p:animClr clrSpc="rgb" dir="cw">
                                      <p:cBhvr override="childStyle">
                                        <p:cTn id="88" dur="500" fill="hold"/>
                                        <p:tgtEl>
                                          <p:spTgt spid="3">
                                            <p:txEl>
                                              <p:pRg st="3" end="3"/>
                                            </p:txEl>
                                          </p:spTgt>
                                        </p:tgtEl>
                                        <p:attrNameLst>
                                          <p:attrName>style.color</p:attrName>
                                        </p:attrNameLst>
                                      </p:cBhvr>
                                      <p:to>
                                        <a:srgbClr val="989494"/>
                                      </p:to>
                                    </p:animClr>
                                    <p:animClr clrSpc="rgb" dir="cw">
                                      <p:cBhvr>
                                        <p:cTn id="89" dur="500" fill="hold"/>
                                        <p:tgtEl>
                                          <p:spTgt spid="3">
                                            <p:txEl>
                                              <p:pRg st="3" end="3"/>
                                            </p:txEl>
                                          </p:spTgt>
                                        </p:tgtEl>
                                        <p:attrNameLst>
                                          <p:attrName>fillcolor</p:attrName>
                                        </p:attrNameLst>
                                      </p:cBhvr>
                                      <p:to>
                                        <a:srgbClr val="989494"/>
                                      </p:to>
                                    </p:animClr>
                                    <p:set>
                                      <p:cBhvr>
                                        <p:cTn id="90" dur="500" fill="hold"/>
                                        <p:tgtEl>
                                          <p:spTgt spid="3">
                                            <p:txEl>
                                              <p:pRg st="3" end="3"/>
                                            </p:txEl>
                                          </p:spTgt>
                                        </p:tgtEl>
                                        <p:attrNameLst>
                                          <p:attrName>fill.type</p:attrName>
                                        </p:attrNameLst>
                                      </p:cBhvr>
                                      <p:to>
                                        <p:strVal val="solid"/>
                                      </p:to>
                                    </p:set>
                                    <p:set>
                                      <p:cBhvr>
                                        <p:cTn id="91" dur="500" fill="hold"/>
                                        <p:tgtEl>
                                          <p:spTgt spid="3">
                                            <p:txEl>
                                              <p:pRg st="3" end="3"/>
                                            </p:txEl>
                                          </p:spTgt>
                                        </p:tgtEl>
                                        <p:attrNameLst>
                                          <p:attrName>fill.on</p:attrName>
                                        </p:attrNameLst>
                                      </p:cBhvr>
                                      <p:to>
                                        <p:strVal val="true"/>
                                      </p:to>
                                    </p:set>
                                  </p:childTnLst>
                                </p:cTn>
                              </p:par>
                              <p:par>
                                <p:cTn id="92" presetID="19" presetClass="emph" presetSubtype="0" fill="hold" grpId="1" nodeType="withEffect">
                                  <p:stCondLst>
                                    <p:cond delay="0"/>
                                  </p:stCondLst>
                                  <p:childTnLst>
                                    <p:animClr clrSpc="rgb" dir="cw">
                                      <p:cBhvr override="childStyle">
                                        <p:cTn id="93" dur="500" fill="hold"/>
                                        <p:tgtEl>
                                          <p:spTgt spid="4">
                                            <p:txEl>
                                              <p:pRg st="3" end="3"/>
                                            </p:txEl>
                                          </p:spTgt>
                                        </p:tgtEl>
                                        <p:attrNameLst>
                                          <p:attrName>style.color</p:attrName>
                                        </p:attrNameLst>
                                      </p:cBhvr>
                                      <p:to>
                                        <a:srgbClr val="989494"/>
                                      </p:to>
                                    </p:animClr>
                                    <p:animClr clrSpc="rgb" dir="cw">
                                      <p:cBhvr>
                                        <p:cTn id="94" dur="500" fill="hold"/>
                                        <p:tgtEl>
                                          <p:spTgt spid="4">
                                            <p:txEl>
                                              <p:pRg st="3" end="3"/>
                                            </p:txEl>
                                          </p:spTgt>
                                        </p:tgtEl>
                                        <p:attrNameLst>
                                          <p:attrName>fillcolor</p:attrName>
                                        </p:attrNameLst>
                                      </p:cBhvr>
                                      <p:to>
                                        <a:srgbClr val="989494"/>
                                      </p:to>
                                    </p:animClr>
                                    <p:set>
                                      <p:cBhvr>
                                        <p:cTn id="95" dur="500" fill="hold"/>
                                        <p:tgtEl>
                                          <p:spTgt spid="4">
                                            <p:txEl>
                                              <p:pRg st="3" end="3"/>
                                            </p:txEl>
                                          </p:spTgt>
                                        </p:tgtEl>
                                        <p:attrNameLst>
                                          <p:attrName>fill.type</p:attrName>
                                        </p:attrNameLst>
                                      </p:cBhvr>
                                      <p:to>
                                        <p:strVal val="solid"/>
                                      </p:to>
                                    </p:set>
                                    <p:set>
                                      <p:cBhvr>
                                        <p:cTn id="96" dur="500" fill="hold"/>
                                        <p:tgtEl>
                                          <p:spTgt spid="4">
                                            <p:txEl>
                                              <p:pRg st="3" end="3"/>
                                            </p:txEl>
                                          </p:spTgt>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4">
                                            <p:txEl>
                                              <p:pRg st="4" end="4"/>
                                            </p:txEl>
                                          </p:spTgt>
                                        </p:tgtEl>
                                        <p:attrNameLst>
                                          <p:attrName>style.visibility</p:attrName>
                                        </p:attrNameLst>
                                      </p:cBhvr>
                                      <p:to>
                                        <p:strVal val="visible"/>
                                      </p:to>
                                    </p:set>
                                    <p:anim calcmode="lin" valueType="num">
                                      <p:cBhvr additive="base">
                                        <p:cTn id="101" dur="25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102" dur="25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nodeType="clickEffect">
                                  <p:stCondLst>
                                    <p:cond delay="0"/>
                                  </p:stCondLst>
                                  <p:childTnLst>
                                    <p:set>
                                      <p:cBhvr>
                                        <p:cTn id="106" dur="1" fill="hold">
                                          <p:stCondLst>
                                            <p:cond delay="0"/>
                                          </p:stCondLst>
                                        </p:cTn>
                                        <p:tgtEl>
                                          <p:spTgt spid="3">
                                            <p:txEl>
                                              <p:pRg st="5" end="5"/>
                                            </p:txEl>
                                          </p:spTgt>
                                        </p:tgtEl>
                                        <p:attrNameLst>
                                          <p:attrName>style.visibility</p:attrName>
                                        </p:attrNameLst>
                                      </p:cBhvr>
                                      <p:to>
                                        <p:strVal val="visible"/>
                                      </p:to>
                                    </p:set>
                                    <p:anim calcmode="lin" valueType="num">
                                      <p:cBhvr additive="base">
                                        <p:cTn id="107" dur="25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08" dur="250" fill="hold"/>
                                        <p:tgtEl>
                                          <p:spTgt spid="3">
                                            <p:txEl>
                                              <p:pRg st="5" end="5"/>
                                            </p:txEl>
                                          </p:spTgt>
                                        </p:tgtEl>
                                        <p:attrNameLst>
                                          <p:attrName>ppt_y</p:attrName>
                                        </p:attrNameLst>
                                      </p:cBhvr>
                                      <p:tavLst>
                                        <p:tav tm="0">
                                          <p:val>
                                            <p:strVal val="#ppt_y"/>
                                          </p:val>
                                        </p:tav>
                                        <p:tav tm="100000">
                                          <p:val>
                                            <p:strVal val="#ppt_y"/>
                                          </p:val>
                                        </p:tav>
                                      </p:tavLst>
                                    </p:anim>
                                  </p:childTnLst>
                                </p:cTn>
                              </p:par>
                              <p:par>
                                <p:cTn id="109" presetID="19" presetClass="emph" presetSubtype="0" fill="hold" grpId="0" nodeType="withEffect">
                                  <p:stCondLst>
                                    <p:cond delay="0"/>
                                  </p:stCondLst>
                                  <p:childTnLst>
                                    <p:animClr clrSpc="rgb" dir="cw">
                                      <p:cBhvr override="childStyle">
                                        <p:cTn id="110" dur="500" fill="hold"/>
                                        <p:tgtEl>
                                          <p:spTgt spid="3">
                                            <p:txEl>
                                              <p:pRg st="4" end="4"/>
                                            </p:txEl>
                                          </p:spTgt>
                                        </p:tgtEl>
                                        <p:attrNameLst>
                                          <p:attrName>style.color</p:attrName>
                                        </p:attrNameLst>
                                      </p:cBhvr>
                                      <p:to>
                                        <a:srgbClr val="989494"/>
                                      </p:to>
                                    </p:animClr>
                                    <p:animClr clrSpc="rgb" dir="cw">
                                      <p:cBhvr>
                                        <p:cTn id="111" dur="500" fill="hold"/>
                                        <p:tgtEl>
                                          <p:spTgt spid="3">
                                            <p:txEl>
                                              <p:pRg st="4" end="4"/>
                                            </p:txEl>
                                          </p:spTgt>
                                        </p:tgtEl>
                                        <p:attrNameLst>
                                          <p:attrName>fillcolor</p:attrName>
                                        </p:attrNameLst>
                                      </p:cBhvr>
                                      <p:to>
                                        <a:srgbClr val="989494"/>
                                      </p:to>
                                    </p:animClr>
                                    <p:set>
                                      <p:cBhvr>
                                        <p:cTn id="112" dur="500" fill="hold"/>
                                        <p:tgtEl>
                                          <p:spTgt spid="3">
                                            <p:txEl>
                                              <p:pRg st="4" end="4"/>
                                            </p:txEl>
                                          </p:spTgt>
                                        </p:tgtEl>
                                        <p:attrNameLst>
                                          <p:attrName>fill.type</p:attrName>
                                        </p:attrNameLst>
                                      </p:cBhvr>
                                      <p:to>
                                        <p:strVal val="solid"/>
                                      </p:to>
                                    </p:set>
                                    <p:set>
                                      <p:cBhvr>
                                        <p:cTn id="113" dur="500" fill="hold"/>
                                        <p:tgtEl>
                                          <p:spTgt spid="3">
                                            <p:txEl>
                                              <p:pRg st="4" end="4"/>
                                            </p:txEl>
                                          </p:spTgt>
                                        </p:tgtEl>
                                        <p:attrNameLst>
                                          <p:attrName>fill.on</p:attrName>
                                        </p:attrNameLst>
                                      </p:cBhvr>
                                      <p:to>
                                        <p:strVal val="true"/>
                                      </p:to>
                                    </p:set>
                                  </p:childTnLst>
                                </p:cTn>
                              </p:par>
                              <p:par>
                                <p:cTn id="114" presetID="19" presetClass="emph" presetSubtype="0" fill="hold" grpId="1" nodeType="withEffect">
                                  <p:stCondLst>
                                    <p:cond delay="0"/>
                                  </p:stCondLst>
                                  <p:childTnLst>
                                    <p:animClr clrSpc="rgb" dir="cw">
                                      <p:cBhvr override="childStyle">
                                        <p:cTn id="115" dur="500" fill="hold"/>
                                        <p:tgtEl>
                                          <p:spTgt spid="4">
                                            <p:txEl>
                                              <p:pRg st="4" end="4"/>
                                            </p:txEl>
                                          </p:spTgt>
                                        </p:tgtEl>
                                        <p:attrNameLst>
                                          <p:attrName>style.color</p:attrName>
                                        </p:attrNameLst>
                                      </p:cBhvr>
                                      <p:to>
                                        <a:srgbClr val="989494"/>
                                      </p:to>
                                    </p:animClr>
                                    <p:animClr clrSpc="rgb" dir="cw">
                                      <p:cBhvr>
                                        <p:cTn id="116" dur="500" fill="hold"/>
                                        <p:tgtEl>
                                          <p:spTgt spid="4">
                                            <p:txEl>
                                              <p:pRg st="4" end="4"/>
                                            </p:txEl>
                                          </p:spTgt>
                                        </p:tgtEl>
                                        <p:attrNameLst>
                                          <p:attrName>fillcolor</p:attrName>
                                        </p:attrNameLst>
                                      </p:cBhvr>
                                      <p:to>
                                        <a:srgbClr val="989494"/>
                                      </p:to>
                                    </p:animClr>
                                    <p:set>
                                      <p:cBhvr>
                                        <p:cTn id="117" dur="500" fill="hold"/>
                                        <p:tgtEl>
                                          <p:spTgt spid="4">
                                            <p:txEl>
                                              <p:pRg st="4" end="4"/>
                                            </p:txEl>
                                          </p:spTgt>
                                        </p:tgtEl>
                                        <p:attrNameLst>
                                          <p:attrName>fill.type</p:attrName>
                                        </p:attrNameLst>
                                      </p:cBhvr>
                                      <p:to>
                                        <p:strVal val="solid"/>
                                      </p:to>
                                    </p:set>
                                    <p:set>
                                      <p:cBhvr>
                                        <p:cTn id="118" dur="500" fill="hold"/>
                                        <p:tgtEl>
                                          <p:spTgt spid="4">
                                            <p:txEl>
                                              <p:pRg st="4" end="4"/>
                                            </p:txEl>
                                          </p:spTgt>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2" presetClass="entr" presetSubtype="2" fill="hold" grpId="0" nodeType="clickEffect">
                                  <p:stCondLst>
                                    <p:cond delay="0"/>
                                  </p:stCondLst>
                                  <p:childTnLst>
                                    <p:set>
                                      <p:cBhvr>
                                        <p:cTn id="122" dur="1" fill="hold">
                                          <p:stCondLst>
                                            <p:cond delay="0"/>
                                          </p:stCondLst>
                                        </p:cTn>
                                        <p:tgtEl>
                                          <p:spTgt spid="4">
                                            <p:txEl>
                                              <p:pRg st="6" end="6"/>
                                            </p:txEl>
                                          </p:spTgt>
                                        </p:tgtEl>
                                        <p:attrNameLst>
                                          <p:attrName>style.visibility</p:attrName>
                                        </p:attrNameLst>
                                      </p:cBhvr>
                                      <p:to>
                                        <p:strVal val="visible"/>
                                      </p:to>
                                    </p:set>
                                    <p:anim calcmode="lin" valueType="num">
                                      <p:cBhvr additive="base">
                                        <p:cTn id="123" dur="25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124" dur="25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8" fill="hold" nodeType="clickEffect">
                                  <p:stCondLst>
                                    <p:cond delay="0"/>
                                  </p:stCondLst>
                                  <p:childTnLst>
                                    <p:set>
                                      <p:cBhvr>
                                        <p:cTn id="128" dur="1" fill="hold">
                                          <p:stCondLst>
                                            <p:cond delay="0"/>
                                          </p:stCondLst>
                                        </p:cTn>
                                        <p:tgtEl>
                                          <p:spTgt spid="3">
                                            <p:txEl>
                                              <p:pRg st="6" end="6"/>
                                            </p:txEl>
                                          </p:spTgt>
                                        </p:tgtEl>
                                        <p:attrNameLst>
                                          <p:attrName>style.visibility</p:attrName>
                                        </p:attrNameLst>
                                      </p:cBhvr>
                                      <p:to>
                                        <p:strVal val="visible"/>
                                      </p:to>
                                    </p:set>
                                    <p:anim calcmode="lin" valueType="num">
                                      <p:cBhvr additive="base">
                                        <p:cTn id="129" dur="25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30" dur="250" fill="hold"/>
                                        <p:tgtEl>
                                          <p:spTgt spid="3">
                                            <p:txEl>
                                              <p:pRg st="6" end="6"/>
                                            </p:txEl>
                                          </p:spTgt>
                                        </p:tgtEl>
                                        <p:attrNameLst>
                                          <p:attrName>ppt_y</p:attrName>
                                        </p:attrNameLst>
                                      </p:cBhvr>
                                      <p:tavLst>
                                        <p:tav tm="0">
                                          <p:val>
                                            <p:strVal val="#ppt_y"/>
                                          </p:val>
                                        </p:tav>
                                        <p:tav tm="100000">
                                          <p:val>
                                            <p:strVal val="#ppt_y"/>
                                          </p:val>
                                        </p:tav>
                                      </p:tavLst>
                                    </p:anim>
                                  </p:childTnLst>
                                </p:cTn>
                              </p:par>
                              <p:par>
                                <p:cTn id="131" presetID="19" presetClass="emph" presetSubtype="0" fill="hold" grpId="0" nodeType="withEffect">
                                  <p:stCondLst>
                                    <p:cond delay="0"/>
                                  </p:stCondLst>
                                  <p:childTnLst>
                                    <p:animClr clrSpc="rgb" dir="cw">
                                      <p:cBhvr override="childStyle">
                                        <p:cTn id="132" dur="500" fill="hold"/>
                                        <p:tgtEl>
                                          <p:spTgt spid="3">
                                            <p:txEl>
                                              <p:pRg st="5" end="5"/>
                                            </p:txEl>
                                          </p:spTgt>
                                        </p:tgtEl>
                                        <p:attrNameLst>
                                          <p:attrName>style.color</p:attrName>
                                        </p:attrNameLst>
                                      </p:cBhvr>
                                      <p:to>
                                        <a:srgbClr val="989494"/>
                                      </p:to>
                                    </p:animClr>
                                    <p:animClr clrSpc="rgb" dir="cw">
                                      <p:cBhvr>
                                        <p:cTn id="133" dur="500" fill="hold"/>
                                        <p:tgtEl>
                                          <p:spTgt spid="3">
                                            <p:txEl>
                                              <p:pRg st="5" end="5"/>
                                            </p:txEl>
                                          </p:spTgt>
                                        </p:tgtEl>
                                        <p:attrNameLst>
                                          <p:attrName>fillcolor</p:attrName>
                                        </p:attrNameLst>
                                      </p:cBhvr>
                                      <p:to>
                                        <a:srgbClr val="989494"/>
                                      </p:to>
                                    </p:animClr>
                                    <p:set>
                                      <p:cBhvr>
                                        <p:cTn id="134" dur="500" fill="hold"/>
                                        <p:tgtEl>
                                          <p:spTgt spid="3">
                                            <p:txEl>
                                              <p:pRg st="5" end="5"/>
                                            </p:txEl>
                                          </p:spTgt>
                                        </p:tgtEl>
                                        <p:attrNameLst>
                                          <p:attrName>fill.type</p:attrName>
                                        </p:attrNameLst>
                                      </p:cBhvr>
                                      <p:to>
                                        <p:strVal val="solid"/>
                                      </p:to>
                                    </p:set>
                                    <p:set>
                                      <p:cBhvr>
                                        <p:cTn id="135" dur="500" fill="hold"/>
                                        <p:tgtEl>
                                          <p:spTgt spid="3">
                                            <p:txEl>
                                              <p:pRg st="5" end="5"/>
                                            </p:txEl>
                                          </p:spTgt>
                                        </p:tgtEl>
                                        <p:attrNameLst>
                                          <p:attrName>fill.on</p:attrName>
                                        </p:attrNameLst>
                                      </p:cBhvr>
                                      <p:to>
                                        <p:strVal val="true"/>
                                      </p:to>
                                    </p:set>
                                  </p:childTnLst>
                                </p:cTn>
                              </p:par>
                              <p:par>
                                <p:cTn id="136" presetID="19" presetClass="emph" presetSubtype="0" fill="hold" grpId="1" nodeType="withEffect">
                                  <p:stCondLst>
                                    <p:cond delay="0"/>
                                  </p:stCondLst>
                                  <p:childTnLst>
                                    <p:animClr clrSpc="rgb" dir="cw">
                                      <p:cBhvr override="childStyle">
                                        <p:cTn id="137" dur="500" fill="hold"/>
                                        <p:tgtEl>
                                          <p:spTgt spid="4">
                                            <p:txEl>
                                              <p:pRg st="6" end="6"/>
                                            </p:txEl>
                                          </p:spTgt>
                                        </p:tgtEl>
                                        <p:attrNameLst>
                                          <p:attrName>style.color</p:attrName>
                                        </p:attrNameLst>
                                      </p:cBhvr>
                                      <p:to>
                                        <a:srgbClr val="989494"/>
                                      </p:to>
                                    </p:animClr>
                                    <p:animClr clrSpc="rgb" dir="cw">
                                      <p:cBhvr>
                                        <p:cTn id="138" dur="500" fill="hold"/>
                                        <p:tgtEl>
                                          <p:spTgt spid="4">
                                            <p:txEl>
                                              <p:pRg st="6" end="6"/>
                                            </p:txEl>
                                          </p:spTgt>
                                        </p:tgtEl>
                                        <p:attrNameLst>
                                          <p:attrName>fillcolor</p:attrName>
                                        </p:attrNameLst>
                                      </p:cBhvr>
                                      <p:to>
                                        <a:srgbClr val="989494"/>
                                      </p:to>
                                    </p:animClr>
                                    <p:set>
                                      <p:cBhvr>
                                        <p:cTn id="139" dur="500" fill="hold"/>
                                        <p:tgtEl>
                                          <p:spTgt spid="4">
                                            <p:txEl>
                                              <p:pRg st="6" end="6"/>
                                            </p:txEl>
                                          </p:spTgt>
                                        </p:tgtEl>
                                        <p:attrNameLst>
                                          <p:attrName>fill.type</p:attrName>
                                        </p:attrNameLst>
                                      </p:cBhvr>
                                      <p:to>
                                        <p:strVal val="solid"/>
                                      </p:to>
                                    </p:set>
                                    <p:set>
                                      <p:cBhvr>
                                        <p:cTn id="140" dur="500" fill="hold"/>
                                        <p:tgtEl>
                                          <p:spTgt spid="4">
                                            <p:txEl>
                                              <p:pRg st="6" end="6"/>
                                            </p:txEl>
                                          </p:spTgt>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2" presetClass="entr" presetSubtype="2" fill="hold" grpId="0" nodeType="clickEffect">
                                  <p:stCondLst>
                                    <p:cond delay="0"/>
                                  </p:stCondLst>
                                  <p:childTnLst>
                                    <p:set>
                                      <p:cBhvr>
                                        <p:cTn id="144" dur="1" fill="hold">
                                          <p:stCondLst>
                                            <p:cond delay="0"/>
                                          </p:stCondLst>
                                        </p:cTn>
                                        <p:tgtEl>
                                          <p:spTgt spid="4">
                                            <p:txEl>
                                              <p:pRg st="8" end="8"/>
                                            </p:txEl>
                                          </p:spTgt>
                                        </p:tgtEl>
                                        <p:attrNameLst>
                                          <p:attrName>style.visibility</p:attrName>
                                        </p:attrNameLst>
                                      </p:cBhvr>
                                      <p:to>
                                        <p:strVal val="visible"/>
                                      </p:to>
                                    </p:set>
                                    <p:anim calcmode="lin" valueType="num">
                                      <p:cBhvr additive="base">
                                        <p:cTn id="145" dur="25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146" dur="25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4" grpId="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48425" y="2400300"/>
            <a:ext cx="5067300" cy="4457700"/>
          </a:xfrm>
          <a:prstGeom prst="rect">
            <a:avLst/>
          </a:prstGeom>
        </p:spPr>
      </p:pic>
      <p:pic>
        <p:nvPicPr>
          <p:cNvPr id="2050" name="Picture 2" descr="https://lh5.googleusercontent.com/PVGrdpGrv6CNvuKpiyxITrB0nI0SMz5wLjqfokGZfbA0ZGuHuHHsabjNvRj7yOGcKC6C_jCQ_XfjGF-m-3AeynoOs645xcZy_kX5XaAid5IfR5pgVXLlaHQIjzU7-grgzIUWneur80I">
            <a:extLst>
              <a:ext uri="{FF2B5EF4-FFF2-40B4-BE49-F238E27FC236}">
                <a16:creationId xmlns:a16="http://schemas.microsoft.com/office/drawing/2014/main" id="{F04A6BB4-8E79-4295-8423-0394F8D4D9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258" y="2125831"/>
            <a:ext cx="4648200" cy="38576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6671F3-67AE-4813-9717-277EF63247CB}"/>
              </a:ext>
            </a:extLst>
          </p:cNvPr>
          <p:cNvSpPr txBox="1"/>
          <p:nvPr/>
        </p:nvSpPr>
        <p:spPr>
          <a:xfrm>
            <a:off x="1203960" y="601831"/>
            <a:ext cx="4085927" cy="769441"/>
          </a:xfrm>
          <a:prstGeom prst="rect">
            <a:avLst/>
          </a:prstGeom>
          <a:noFill/>
        </p:spPr>
        <p:txBody>
          <a:bodyPr wrap="none" rtlCol="0">
            <a:spAutoFit/>
          </a:bodyPr>
          <a:lstStyle/>
          <a:p>
            <a:r>
              <a:rPr lang="en-US" sz="4400" dirty="0"/>
              <a:t>What is an E-cig?</a:t>
            </a:r>
          </a:p>
        </p:txBody>
      </p:sp>
      <p:pic>
        <p:nvPicPr>
          <p:cNvPr id="2052" name="Picture 4" descr="https://lh3.googleusercontent.com/aHMCKj74CPX18WMcNlTMzmWRatLgkE6AOwhotUNzh29Qs7TAMu6NAEtMRlW1H1rrxjMy_OJgPOB4wDqSM7Do2L8Q4hhLPIYlTcf_Rjq3zBhsQbT_5AMeoKRgKtK2wAa6Qwmtt6q0iWM">
            <a:extLst>
              <a:ext uri="{FF2B5EF4-FFF2-40B4-BE49-F238E27FC236}">
                <a16:creationId xmlns:a16="http://schemas.microsoft.com/office/drawing/2014/main" id="{1D32166D-638C-451F-8D18-ED38EDC7B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75" y="601831"/>
            <a:ext cx="4133850" cy="304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02721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121BD-572D-4EDA-9669-19167D20B0EB}"/>
              </a:ext>
            </a:extLst>
          </p:cNvPr>
          <p:cNvSpPr>
            <a:spLocks noGrp="1"/>
          </p:cNvSpPr>
          <p:nvPr>
            <p:ph type="title"/>
          </p:nvPr>
        </p:nvSpPr>
        <p:spPr>
          <a:xfrm>
            <a:off x="838200" y="1600518"/>
            <a:ext cx="10515600" cy="1325563"/>
          </a:xfrm>
        </p:spPr>
        <p:txBody>
          <a:bodyPr>
            <a:normAutofit/>
          </a:bodyPr>
          <a:lstStyle/>
          <a:p>
            <a:pPr algn="ctr"/>
            <a:r>
              <a:rPr lang="en-US" sz="6600" b="1" dirty="0"/>
              <a:t>Myths about e-cigs…</a:t>
            </a:r>
          </a:p>
        </p:txBody>
      </p:sp>
      <p:pic>
        <p:nvPicPr>
          <p:cNvPr id="3074" name="Picture 2" descr="https://lh5.googleusercontent.com/qim9Wn3xHXcUZIWs5lVRQW4x17du7f621d05d5nsAh6M_mXP4Ulaj3ip1ByPV_hnzmr68y-A2jP7mMWc4YDFBj2j-ho9fmG5QxA8f_HZt0ser1w3fdYhMgMnjtG32ofSJeT4ST858zU">
            <a:extLst>
              <a:ext uri="{FF2B5EF4-FFF2-40B4-BE49-F238E27FC236}">
                <a16:creationId xmlns:a16="http://schemas.microsoft.com/office/drawing/2014/main" id="{A847C3F1-C337-40EA-BF71-AFA85F8E46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560804">
            <a:off x="5336326" y="2909420"/>
            <a:ext cx="6448675" cy="300296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9860818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50" fill="hold"/>
                                        <p:tgtEl>
                                          <p:spTgt spid="3074"/>
                                        </p:tgtEl>
                                        <p:attrNameLst>
                                          <p:attrName>ppt_w</p:attrName>
                                        </p:attrNameLst>
                                      </p:cBhvr>
                                      <p:tavLst>
                                        <p:tav tm="0">
                                          <p:val>
                                            <p:fltVal val="0"/>
                                          </p:val>
                                        </p:tav>
                                        <p:tav tm="100000">
                                          <p:val>
                                            <p:strVal val="#ppt_w"/>
                                          </p:val>
                                        </p:tav>
                                      </p:tavLst>
                                    </p:anim>
                                    <p:anim calcmode="lin" valueType="num">
                                      <p:cBhvr>
                                        <p:cTn id="8" dur="250" fill="hold"/>
                                        <p:tgtEl>
                                          <p:spTgt spid="3074"/>
                                        </p:tgtEl>
                                        <p:attrNameLst>
                                          <p:attrName>ppt_h</p:attrName>
                                        </p:attrNameLst>
                                      </p:cBhvr>
                                      <p:tavLst>
                                        <p:tav tm="0">
                                          <p:val>
                                            <p:fltVal val="0"/>
                                          </p:val>
                                        </p:tav>
                                        <p:tav tm="100000">
                                          <p:val>
                                            <p:strVal val="#ppt_h"/>
                                          </p:val>
                                        </p:tav>
                                      </p:tavLst>
                                    </p:anim>
                                    <p:anim calcmode="lin" valueType="num">
                                      <p:cBhvr>
                                        <p:cTn id="9" dur="250" fill="hold"/>
                                        <p:tgtEl>
                                          <p:spTgt spid="3074"/>
                                        </p:tgtEl>
                                        <p:attrNameLst>
                                          <p:attrName>style.rotation</p:attrName>
                                        </p:attrNameLst>
                                      </p:cBhvr>
                                      <p:tavLst>
                                        <p:tav tm="0">
                                          <p:val>
                                            <p:fltVal val="90"/>
                                          </p:val>
                                        </p:tav>
                                        <p:tav tm="100000">
                                          <p:val>
                                            <p:fltVal val="0"/>
                                          </p:val>
                                        </p:tav>
                                      </p:tavLst>
                                    </p:anim>
                                    <p:animEffect transition="in" filter="fade">
                                      <p:cBhvr>
                                        <p:cTn id="10" dur="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73D8-DD4F-495A-BE7A-9E34CC754854}"/>
              </a:ext>
            </a:extLst>
          </p:cNvPr>
          <p:cNvSpPr>
            <a:spLocks noGrp="1"/>
          </p:cNvSpPr>
          <p:nvPr>
            <p:ph type="title"/>
          </p:nvPr>
        </p:nvSpPr>
        <p:spPr>
          <a:xfrm>
            <a:off x="838200" y="75761"/>
            <a:ext cx="10515600" cy="1325563"/>
          </a:xfrm>
        </p:spPr>
        <p:txBody>
          <a:bodyPr/>
          <a:lstStyle/>
          <a:p>
            <a:pPr algn="ctr"/>
            <a:r>
              <a:rPr lang="en-US" dirty="0"/>
              <a:t>Myth: E-cigs are safer than regular cigarettes</a:t>
            </a:r>
            <a:br>
              <a:rPr lang="en-US" dirty="0"/>
            </a:br>
            <a:r>
              <a:rPr lang="en-US" dirty="0"/>
              <a:t>“It’s just water vapor.”</a:t>
            </a:r>
          </a:p>
        </p:txBody>
      </p:sp>
      <p:grpSp>
        <p:nvGrpSpPr>
          <p:cNvPr id="8" name="Group 7">
            <a:extLst>
              <a:ext uri="{FF2B5EF4-FFF2-40B4-BE49-F238E27FC236}">
                <a16:creationId xmlns:a16="http://schemas.microsoft.com/office/drawing/2014/main" id="{BC05505D-CBC4-4FBA-BD5E-62CAB9E3818C}"/>
              </a:ext>
            </a:extLst>
          </p:cNvPr>
          <p:cNvGrpSpPr/>
          <p:nvPr/>
        </p:nvGrpSpPr>
        <p:grpSpPr>
          <a:xfrm>
            <a:off x="938516" y="1401324"/>
            <a:ext cx="9530192" cy="5404847"/>
            <a:chOff x="3321638" y="1739763"/>
            <a:chExt cx="7079551" cy="4911519"/>
          </a:xfrm>
        </p:grpSpPr>
        <p:sp>
          <p:nvSpPr>
            <p:cNvPr id="6" name="Rectangle 5">
              <a:extLst>
                <a:ext uri="{FF2B5EF4-FFF2-40B4-BE49-F238E27FC236}">
                  <a16:creationId xmlns:a16="http://schemas.microsoft.com/office/drawing/2014/main" id="{61487195-1DDD-418C-B43A-2ABC97C59862}"/>
                </a:ext>
              </a:extLst>
            </p:cNvPr>
            <p:cNvSpPr/>
            <p:nvPr/>
          </p:nvSpPr>
          <p:spPr>
            <a:xfrm>
              <a:off x="3321638" y="1739763"/>
              <a:ext cx="7079551" cy="49115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https://lh3.googleusercontent.com/H2ZEYWPR_TFRfkcMN4vxNNah_TiwRdn0rPZXKdyG4BWVo3gVjVthFl9ew4C7-H0a5ivpHE9zVs7D3MiKBlAmikmAOMR_DdT7sLL0zb0m0tnu1Av3D9bSLXHIQuDMLpI4P8GqPd87aR8">
              <a:extLst>
                <a:ext uri="{FF2B5EF4-FFF2-40B4-BE49-F238E27FC236}">
                  <a16:creationId xmlns:a16="http://schemas.microsoft.com/office/drawing/2014/main" id="{766F61C4-33AF-4005-887D-EFBED47CB4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42" t="21027" r="5356" b="-21027"/>
            <a:stretch/>
          </p:blipFill>
          <p:spPr bwMode="auto">
            <a:xfrm>
              <a:off x="6478699" y="2043911"/>
              <a:ext cx="3922490" cy="335324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5976297-FBDE-4BF5-AAC8-4B42098F16F6}"/>
                </a:ext>
              </a:extLst>
            </p:cNvPr>
            <p:cNvSpPr/>
            <p:nvPr/>
          </p:nvSpPr>
          <p:spPr>
            <a:xfrm>
              <a:off x="3321638" y="2754559"/>
              <a:ext cx="4463989" cy="3551965"/>
            </a:xfrm>
            <a:prstGeom prst="rect">
              <a:avLst/>
            </a:prstGeom>
          </p:spPr>
          <p:txBody>
            <a:bodyPr wrap="square">
              <a:spAutoFit/>
            </a:bodyPr>
            <a:lstStyle/>
            <a:p>
              <a:r>
                <a:rPr lang="en-US" b="1" dirty="0">
                  <a:solidFill>
                    <a:srgbClr val="FF0000"/>
                  </a:solidFill>
                  <a:latin typeface="Arial" panose="020B0604020202020204" pitchFamily="34" charset="0"/>
                </a:rPr>
                <a:t>Toxic chemicals</a:t>
              </a:r>
              <a:endParaRPr lang="en-US" b="1" dirty="0">
                <a:solidFill>
                  <a:srgbClr val="FF0000"/>
                </a:solidFill>
                <a:latin typeface="Times New Roman" panose="02020603050405020304" pitchFamily="18" charset="0"/>
              </a:endParaRPr>
            </a:p>
            <a:p>
              <a:r>
                <a:rPr lang="en-US" dirty="0">
                  <a:solidFill>
                    <a:schemeClr val="bg1"/>
                  </a:solidFill>
                  <a:latin typeface="Arial" panose="020B0604020202020204" pitchFamily="34" charset="0"/>
                </a:rPr>
                <a:t>E-juice Flavorings</a:t>
              </a:r>
              <a:r>
                <a:rPr lang="en-US" dirty="0">
                  <a:solidFill>
                    <a:schemeClr val="bg1"/>
                  </a:solidFill>
                  <a:latin typeface="Times New Roman" panose="02020603050405020304" pitchFamily="18" charset="0"/>
                </a:rPr>
                <a:t>                 </a:t>
              </a:r>
              <a:r>
                <a:rPr lang="en-US" b="1" dirty="0">
                  <a:solidFill>
                    <a:srgbClr val="FF0000"/>
                  </a:solidFill>
                  <a:latin typeface="Arial" panose="020B0604020202020204" pitchFamily="34" charset="0"/>
                </a:rPr>
                <a:t>Lung Irritants</a:t>
              </a:r>
              <a:r>
                <a:rPr lang="en-US" b="1" dirty="0">
                  <a:solidFill>
                    <a:srgbClr val="FF0000"/>
                  </a:solidFill>
                  <a:latin typeface="Times New Roman" panose="02020603050405020304" pitchFamily="18" charset="0"/>
                </a:rPr>
                <a:t/>
              </a:r>
              <a:br>
                <a:rPr lang="en-US" b="1" dirty="0">
                  <a:solidFill>
                    <a:srgbClr val="FF0000"/>
                  </a:solidFill>
                  <a:latin typeface="Times New Roman" panose="02020603050405020304" pitchFamily="18" charset="0"/>
                </a:rPr>
              </a:br>
              <a:r>
                <a:rPr lang="en-US" b="1" dirty="0">
                  <a:solidFill>
                    <a:srgbClr val="FF0000"/>
                  </a:solidFill>
                  <a:latin typeface="Times New Roman" panose="02020603050405020304" pitchFamily="18" charset="0"/>
                </a:rPr>
                <a:t>						</a:t>
              </a:r>
              <a:r>
                <a:rPr lang="en-US" dirty="0">
                  <a:solidFill>
                    <a:schemeClr val="bg1"/>
                  </a:solidFill>
                  <a:latin typeface="Arial" panose="020B0604020202020204" pitchFamily="34" charset="0"/>
                </a:rPr>
                <a:t>Propylene glycol </a:t>
              </a:r>
            </a:p>
            <a:p>
              <a:r>
                <a:rPr lang="en-US" dirty="0">
                  <a:solidFill>
                    <a:schemeClr val="bg1"/>
                  </a:solidFill>
                  <a:latin typeface="Arial" panose="020B0604020202020204" pitchFamily="34" charset="0"/>
                </a:rPr>
                <a:t>						&amp; glycerin</a:t>
              </a:r>
              <a:endParaRPr lang="en-US" dirty="0">
                <a:solidFill>
                  <a:schemeClr val="bg1"/>
                </a:solidFill>
                <a:latin typeface="Times New Roman" panose="02020603050405020304" pitchFamily="18" charset="0"/>
              </a:endParaRPr>
            </a:p>
            <a:p>
              <a:r>
                <a:rPr lang="en-US" dirty="0">
                  <a:solidFill>
                    <a:schemeClr val="bg1"/>
                  </a:solidFill>
                </a:rPr>
                <a:t/>
              </a:r>
              <a:br>
                <a:rPr lang="en-US" dirty="0">
                  <a:solidFill>
                    <a:schemeClr val="bg1"/>
                  </a:solidFill>
                </a:rPr>
              </a:br>
              <a:r>
                <a:rPr lang="en-US" b="1" dirty="0">
                  <a:solidFill>
                    <a:srgbClr val="FF0000"/>
                  </a:solidFill>
                  <a:latin typeface="Arial" panose="020B0604020202020204" pitchFamily="34" charset="0"/>
                </a:rPr>
                <a:t>Heavy Metals</a:t>
              </a:r>
              <a:endParaRPr lang="en-US" dirty="0">
                <a:solidFill>
                  <a:srgbClr val="FF0000"/>
                </a:solidFill>
                <a:latin typeface="Times New Roman" panose="02020603050405020304" pitchFamily="18" charset="0"/>
              </a:endParaRPr>
            </a:p>
            <a:p>
              <a:r>
                <a:rPr lang="en-US" dirty="0">
                  <a:solidFill>
                    <a:schemeClr val="bg1"/>
                  </a:solidFill>
                  <a:latin typeface="Arial" panose="020B0604020202020204" pitchFamily="34" charset="0"/>
                </a:rPr>
                <a:t>Coil and heating</a:t>
              </a:r>
            </a:p>
            <a:p>
              <a:r>
                <a:rPr lang="en-US" dirty="0">
                  <a:solidFill>
                    <a:schemeClr val="bg1"/>
                  </a:solidFill>
                  <a:latin typeface="Arial" panose="020B0604020202020204" pitchFamily="34" charset="0"/>
                </a:rPr>
                <a:t>Components 				</a:t>
              </a:r>
              <a:r>
                <a:rPr lang="en-US" b="1" dirty="0">
                  <a:solidFill>
                    <a:srgbClr val="FF0000"/>
                  </a:solidFill>
                  <a:latin typeface="Arial" panose="020B0604020202020204" pitchFamily="34" charset="0"/>
                </a:rPr>
                <a:t>Addictive chemicals</a:t>
              </a:r>
              <a:endParaRPr lang="en-US" dirty="0">
                <a:solidFill>
                  <a:srgbClr val="FF0000"/>
                </a:solidFill>
                <a:latin typeface="Times New Roman" panose="02020603050405020304" pitchFamily="18" charset="0"/>
              </a:endParaRPr>
            </a:p>
            <a:p>
              <a:pPr algn="r"/>
              <a:r>
                <a:rPr lang="en-US" dirty="0">
                  <a:solidFill>
                    <a:schemeClr val="bg1"/>
                  </a:solidFill>
                  <a:latin typeface="Arial" panose="020B0604020202020204" pitchFamily="34" charset="0"/>
                </a:rPr>
                <a:t>Unknown amounts of nicotine</a:t>
              </a:r>
              <a:endParaRPr lang="en-US" dirty="0">
                <a:solidFill>
                  <a:schemeClr val="bg1"/>
                </a:solidFill>
                <a:latin typeface="Times New Roman" panose="02020603050405020304" pitchFamily="18" charset="0"/>
              </a:endParaRPr>
            </a:p>
            <a:p>
              <a:r>
                <a:rPr lang="en-US" dirty="0">
                  <a:solidFill>
                    <a:schemeClr val="bg1"/>
                  </a:solidFill>
                </a:rPr>
                <a:t/>
              </a:r>
              <a:br>
                <a:rPr lang="en-US" dirty="0">
                  <a:solidFill>
                    <a:schemeClr val="bg1"/>
                  </a:solidFill>
                </a:rPr>
              </a:br>
              <a:r>
                <a:rPr lang="en-US" b="1" dirty="0">
                  <a:solidFill>
                    <a:srgbClr val="FF0000"/>
                  </a:solidFill>
                  <a:latin typeface="Arial" panose="020B0604020202020204" pitchFamily="34" charset="0"/>
                </a:rPr>
                <a:t>Burns &amp; explosions</a:t>
              </a:r>
              <a:endParaRPr lang="en-US" dirty="0">
                <a:solidFill>
                  <a:srgbClr val="FF0000"/>
                </a:solidFill>
                <a:latin typeface="Times New Roman" panose="02020603050405020304" pitchFamily="18" charset="0"/>
              </a:endParaRPr>
            </a:p>
            <a:p>
              <a:r>
                <a:rPr lang="en-US" dirty="0">
                  <a:solidFill>
                    <a:schemeClr val="bg1"/>
                  </a:solidFill>
                  <a:latin typeface="Arial" panose="020B0604020202020204" pitchFamily="34" charset="0"/>
                </a:rPr>
                <a:t>Battery </a:t>
              </a:r>
              <a:endParaRPr lang="en-US" dirty="0">
                <a:solidFill>
                  <a:schemeClr val="bg1"/>
                </a:solidFill>
                <a:latin typeface="Times New Roman" panose="02020603050405020304" pitchFamily="18" charset="0"/>
              </a:endParaRPr>
            </a:p>
            <a:p>
              <a:pPr algn="r"/>
              <a:r>
                <a:rPr lang="en-US" dirty="0">
                  <a:solidFill>
                    <a:schemeClr val="bg1"/>
                  </a:solidFill>
                </a:rPr>
                <a:t/>
              </a:r>
              <a:br>
                <a:rPr lang="en-US" dirty="0">
                  <a:solidFill>
                    <a:schemeClr val="bg1"/>
                  </a:solidFill>
                </a:rPr>
              </a:br>
              <a:endParaRPr lang="en-US" dirty="0">
                <a:solidFill>
                  <a:schemeClr val="bg1"/>
                </a:solidFill>
              </a:endParaRPr>
            </a:p>
          </p:txBody>
        </p:sp>
        <p:sp>
          <p:nvSpPr>
            <p:cNvPr id="7" name="Oval 6">
              <a:extLst>
                <a:ext uri="{FF2B5EF4-FFF2-40B4-BE49-F238E27FC236}">
                  <a16:creationId xmlns:a16="http://schemas.microsoft.com/office/drawing/2014/main" id="{C4DE403D-EBAD-4014-89C8-2F02CC63B720}"/>
                </a:ext>
              </a:extLst>
            </p:cNvPr>
            <p:cNvSpPr/>
            <p:nvPr/>
          </p:nvSpPr>
          <p:spPr>
            <a:xfrm>
              <a:off x="5423116" y="2263667"/>
              <a:ext cx="119668" cy="123348"/>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CDCD04E-0D94-4D2C-B080-009C815B7188}"/>
                </a:ext>
              </a:extLst>
            </p:cNvPr>
            <p:cNvSpPr/>
            <p:nvPr/>
          </p:nvSpPr>
          <p:spPr>
            <a:xfrm>
              <a:off x="6343599" y="2126507"/>
              <a:ext cx="272210" cy="27432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594F843-75A7-455C-AEAC-F2E00B9B7346}"/>
                </a:ext>
              </a:extLst>
            </p:cNvPr>
            <p:cNvSpPr/>
            <p:nvPr/>
          </p:nvSpPr>
          <p:spPr>
            <a:xfrm>
              <a:off x="5766887" y="2160241"/>
              <a:ext cx="182880" cy="182880"/>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https://lh3.googleusercontent.com/YbEBqOPRfpLxtmoyh6MCcYutcEkG4mI2pE0PHzut7VztD4ZhYMnECyAwn8yifQVq_6q1fsIs728omGwkRLJKa0S3elj1bJ4EbxXvuHWhoATl-boZ0dk-v-wD_KzQI-hPCh9cOgRwO4Y">
              <a:extLst>
                <a:ext uri="{FF2B5EF4-FFF2-40B4-BE49-F238E27FC236}">
                  <a16:creationId xmlns:a16="http://schemas.microsoft.com/office/drawing/2014/main" id="{5CC24A9F-7516-4F83-B0CF-E9E0119DEB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947"/>
            <a:stretch/>
          </p:blipFill>
          <p:spPr bwMode="auto">
            <a:xfrm>
              <a:off x="4896128" y="2387015"/>
              <a:ext cx="460731" cy="337185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0FAF493E-F9F8-4780-BAE1-B09B4767A858}"/>
              </a:ext>
            </a:extLst>
          </p:cNvPr>
          <p:cNvSpPr/>
          <p:nvPr/>
        </p:nvSpPr>
        <p:spPr>
          <a:xfrm>
            <a:off x="8141059" y="4452950"/>
            <a:ext cx="3773869" cy="1938992"/>
          </a:xfrm>
          <a:prstGeom prst="rect">
            <a:avLst/>
          </a:prstGeom>
          <a:solidFill>
            <a:schemeClr val="accent5">
              <a:lumMod val="40000"/>
              <a:lumOff val="60000"/>
            </a:schemeClr>
          </a:solidFill>
          <a:ln w="76200">
            <a:solidFill>
              <a:srgbClr val="FF0000"/>
            </a:solidFill>
          </a:ln>
        </p:spPr>
        <p:txBody>
          <a:bodyPr wrap="square">
            <a:spAutoFit/>
          </a:bodyPr>
          <a:lstStyle/>
          <a:p>
            <a:pPr algn="ctr"/>
            <a:r>
              <a:rPr lang="en-US" sz="2400" b="1" dirty="0">
                <a:solidFill>
                  <a:srgbClr val="000000"/>
                </a:solidFill>
                <a:latin typeface="Arial" panose="020B0604020202020204" pitchFamily="34" charset="0"/>
              </a:rPr>
              <a:t>E-cig aerosol contains at least 10 chemicals known to cause cancer, birth defects, or other reproductive harm. </a:t>
            </a:r>
            <a:endParaRPr lang="en-US" sz="2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49660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50" fill="hold"/>
                                        <p:tgtEl>
                                          <p:spTgt spid="5"/>
                                        </p:tgtEl>
                                        <p:attrNameLst>
                                          <p:attrName>ppt_x</p:attrName>
                                        </p:attrNameLst>
                                      </p:cBhvr>
                                      <p:tavLst>
                                        <p:tav tm="0">
                                          <p:val>
                                            <p:strVal val="#ppt_x"/>
                                          </p:val>
                                        </p:tav>
                                        <p:tav tm="100000">
                                          <p:val>
                                            <p:strVal val="#ppt_x"/>
                                          </p:val>
                                        </p:tav>
                                      </p:tavLst>
                                    </p:anim>
                                    <p:anim calcmode="lin" valueType="num">
                                      <p:cBhvr additive="base">
                                        <p:cTn id="13"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364658" y="3488699"/>
            <a:ext cx="3827342" cy="3094066"/>
          </a:xfrm>
          <a:prstGeom prst="rect">
            <a:avLst/>
          </a:prstGeom>
        </p:spPr>
      </p:pic>
      <p:pic>
        <p:nvPicPr>
          <p:cNvPr id="7" name="Picture 6">
            <a:extLst>
              <a:ext uri="{FF2B5EF4-FFF2-40B4-BE49-F238E27FC236}">
                <a16:creationId xmlns:a16="http://schemas.microsoft.com/office/drawing/2014/main" id="{56413E45-7FC8-4893-8784-21E6113E26E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62677" y="1662907"/>
            <a:ext cx="8201981" cy="4676774"/>
          </a:xfrm>
          <a:prstGeom prst="rect">
            <a:avLst/>
          </a:prstGeom>
        </p:spPr>
      </p:pic>
      <p:pic>
        <p:nvPicPr>
          <p:cNvPr id="4" name="Picture 4" descr="https://lh3.googleusercontent.com/z_K_UqO_xykgXAzyNx8V4ngL-N4tKYKFxZI0ktAeNKyyj0094IGR8YH4Kca9Xp8PYYF-jP2Z6EA5IhGhxbuzDWSGTibMmUFusyJ0PZ4gJSPjEVIfZNeguHK_EYrKuQj0_eBf6Dissm4">
            <a:extLst>
              <a:ext uri="{FF2B5EF4-FFF2-40B4-BE49-F238E27FC236}">
                <a16:creationId xmlns:a16="http://schemas.microsoft.com/office/drawing/2014/main" id="{71D5969A-2BC1-4A4A-87A2-6B8A47CEF3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6197" y="1819665"/>
            <a:ext cx="3548835" cy="144341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887144-9798-48D2-AFFA-3FA17931B086}"/>
              </a:ext>
            </a:extLst>
          </p:cNvPr>
          <p:cNvSpPr>
            <a:spLocks noGrp="1"/>
          </p:cNvSpPr>
          <p:nvPr>
            <p:ph type="title"/>
          </p:nvPr>
        </p:nvSpPr>
        <p:spPr/>
        <p:txBody>
          <a:bodyPr/>
          <a:lstStyle/>
          <a:p>
            <a:r>
              <a:rPr lang="en-US" dirty="0"/>
              <a:t>Ingredient: Flavorings</a:t>
            </a:r>
          </a:p>
        </p:txBody>
      </p:sp>
    </p:spTree>
    <p:extLst>
      <p:ext uri="{BB962C8B-B14F-4D97-AF65-F5344CB8AC3E}">
        <p14:creationId xmlns:p14="http://schemas.microsoft.com/office/powerpoint/2010/main" val="733348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93E8-C7F0-4D09-8BA9-D632FF2DC6BA}"/>
              </a:ext>
            </a:extLst>
          </p:cNvPr>
          <p:cNvSpPr>
            <a:spLocks noGrp="1"/>
          </p:cNvSpPr>
          <p:nvPr>
            <p:ph type="title"/>
          </p:nvPr>
        </p:nvSpPr>
        <p:spPr/>
        <p:txBody>
          <a:bodyPr/>
          <a:lstStyle/>
          <a:p>
            <a:r>
              <a:rPr lang="en-US" dirty="0"/>
              <a:t>Ingredient: Nicotine</a:t>
            </a:r>
          </a:p>
        </p:txBody>
      </p:sp>
      <p:pic>
        <p:nvPicPr>
          <p:cNvPr id="6146" name="Picture 2" descr="https://lh4.googleusercontent.com/Ji0ZtutuZAwj9d3Ez4JyPKFR5UlyDJsDFuafQyj19ghmQESliTbB8s5_BTLLWeds0i0nmYHp9ZbQwoyFzyUhRyaFaQvDTeVGWWUfs_MZ3rbxVLGBxfhEE5wUlFHuoDhvwOnrFPY5Dsg">
            <a:extLst>
              <a:ext uri="{FF2B5EF4-FFF2-40B4-BE49-F238E27FC236}">
                <a16:creationId xmlns:a16="http://schemas.microsoft.com/office/drawing/2014/main" id="{275EEEE5-D402-4C09-9FCB-CA30886B5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76" y="1814512"/>
            <a:ext cx="4562830" cy="453606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36B953B-AF3A-4F26-A05C-EDE7039B01B7}"/>
              </a:ext>
            </a:extLst>
          </p:cNvPr>
          <p:cNvSpPr/>
          <p:nvPr/>
        </p:nvSpPr>
        <p:spPr>
          <a:xfrm>
            <a:off x="6096000" y="2173743"/>
            <a:ext cx="6096000" cy="1384995"/>
          </a:xfrm>
          <a:prstGeom prst="rect">
            <a:avLst/>
          </a:prstGeom>
        </p:spPr>
        <p:txBody>
          <a:bodyPr>
            <a:spAutoFit/>
          </a:bodyPr>
          <a:lstStyle/>
          <a:p>
            <a:r>
              <a:rPr lang="en-US" sz="2800" dirty="0">
                <a:latin typeface="Arial" panose="020B0604020202020204" pitchFamily="34" charset="0"/>
              </a:rPr>
              <a:t>Nicotine is </a:t>
            </a:r>
            <a:r>
              <a:rPr lang="en-US" sz="2800" b="1" i="1" dirty="0">
                <a:solidFill>
                  <a:srgbClr val="FF0000"/>
                </a:solidFill>
                <a:latin typeface="Arial" panose="020B0604020202020204" pitchFamily="34" charset="0"/>
              </a:rPr>
              <a:t>addictive</a:t>
            </a:r>
            <a:r>
              <a:rPr lang="en-US" sz="2800" dirty="0">
                <a:solidFill>
                  <a:srgbClr val="FF0000"/>
                </a:solidFill>
                <a:latin typeface="Arial" panose="020B0604020202020204" pitchFamily="34" charset="0"/>
              </a:rPr>
              <a:t>. </a:t>
            </a:r>
            <a:r>
              <a:rPr lang="en-US" sz="2800" dirty="0">
                <a:latin typeface="Arial" panose="020B0604020202020204" pitchFamily="34" charset="0"/>
              </a:rPr>
              <a:t>And </a:t>
            </a:r>
            <a:r>
              <a:rPr lang="en-US" sz="2800" dirty="0"/>
              <a:t>the</a:t>
            </a:r>
            <a:endParaRPr lang="en-US" sz="2800" dirty="0">
              <a:latin typeface="Arial" panose="020B0604020202020204" pitchFamily="34" charset="0"/>
            </a:endParaRPr>
          </a:p>
          <a:p>
            <a:r>
              <a:rPr lang="en-US" sz="2800" dirty="0">
                <a:latin typeface="Arial" panose="020B0604020202020204" pitchFamily="34" charset="0"/>
              </a:rPr>
              <a:t>flavorings in e-cigarettes only</a:t>
            </a:r>
          </a:p>
          <a:p>
            <a:r>
              <a:rPr lang="en-US" sz="2800" dirty="0">
                <a:latin typeface="Arial" panose="020B0604020202020204" pitchFamily="34" charset="0"/>
              </a:rPr>
              <a:t>enhance this effect...</a:t>
            </a:r>
            <a:endParaRPr lang="en-US" sz="2800" dirty="0">
              <a:latin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651768" y="3558738"/>
            <a:ext cx="3827342" cy="3094066"/>
          </a:xfrm>
          <a:prstGeom prst="rect">
            <a:avLst/>
          </a:prstGeom>
        </p:spPr>
      </p:pic>
    </p:spTree>
    <p:extLst>
      <p:ext uri="{BB962C8B-B14F-4D97-AF65-F5344CB8AC3E}">
        <p14:creationId xmlns:p14="http://schemas.microsoft.com/office/powerpoint/2010/main" val="3020048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500"/>
                                        <p:tgtEl>
                                          <p:spTgt spid="4">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6964-0B72-442B-A6F0-84F268A26AF6}"/>
              </a:ext>
            </a:extLst>
          </p:cNvPr>
          <p:cNvSpPr>
            <a:spLocks noGrp="1"/>
          </p:cNvSpPr>
          <p:nvPr>
            <p:ph type="title"/>
          </p:nvPr>
        </p:nvSpPr>
        <p:spPr>
          <a:xfrm>
            <a:off x="838200" y="95496"/>
            <a:ext cx="10515600" cy="1325563"/>
          </a:xfrm>
        </p:spPr>
        <p:txBody>
          <a:bodyPr/>
          <a:lstStyle/>
          <a:p>
            <a:r>
              <a:rPr lang="en-US" dirty="0"/>
              <a:t>Myth: There are nicotine-free </a:t>
            </a:r>
            <a:r>
              <a:rPr lang="en-US" dirty="0" smtClean="0"/>
              <a:t>e-liquids</a:t>
            </a:r>
            <a:endParaRPr lang="en-US" dirty="0"/>
          </a:p>
        </p:txBody>
      </p:sp>
      <p:sp>
        <p:nvSpPr>
          <p:cNvPr id="3" name="Content Placeholder 2">
            <a:extLst>
              <a:ext uri="{FF2B5EF4-FFF2-40B4-BE49-F238E27FC236}">
                <a16:creationId xmlns:a16="http://schemas.microsoft.com/office/drawing/2014/main" id="{A5B15FB2-A259-4A6E-9013-34E815ECAD54}"/>
              </a:ext>
            </a:extLst>
          </p:cNvPr>
          <p:cNvSpPr>
            <a:spLocks noGrp="1"/>
          </p:cNvSpPr>
          <p:nvPr>
            <p:ph idx="1"/>
          </p:nvPr>
        </p:nvSpPr>
        <p:spPr>
          <a:xfrm>
            <a:off x="623674" y="1376487"/>
            <a:ext cx="10515600" cy="4351338"/>
          </a:xfrm>
        </p:spPr>
        <p:txBody>
          <a:bodyPr/>
          <a:lstStyle/>
          <a:p>
            <a:r>
              <a:rPr lang="en-US" dirty="0"/>
              <a:t>Labeling on e-liquid containers is not regulated, so even if you buy </a:t>
            </a:r>
            <a:r>
              <a:rPr lang="en-US" dirty="0">
                <a:solidFill>
                  <a:srgbClr val="FF0000"/>
                </a:solidFill>
              </a:rPr>
              <a:t>“nicotine-free” </a:t>
            </a:r>
            <a:r>
              <a:rPr lang="en-US" dirty="0"/>
              <a:t>you might be getting e-juice with nicotine in it.</a:t>
            </a:r>
          </a:p>
          <a:p>
            <a:r>
              <a:rPr lang="en-US" dirty="0"/>
              <a:t>Even if you purposely purchase an e-cig with nicotine, the amount in e-liquid is unregulated and often mislabeled.</a:t>
            </a:r>
          </a:p>
          <a:p>
            <a:endParaRPr lang="en-US" dirty="0"/>
          </a:p>
          <a:p>
            <a:pPr marL="0" indent="0">
              <a:buNone/>
            </a:pPr>
            <a:endParaRPr lang="en-US" dirty="0"/>
          </a:p>
        </p:txBody>
      </p:sp>
      <p:pic>
        <p:nvPicPr>
          <p:cNvPr id="5" name="Picture 4">
            <a:extLst>
              <a:ext uri="{FF2B5EF4-FFF2-40B4-BE49-F238E27FC236}">
                <a16:creationId xmlns:a16="http://schemas.microsoft.com/office/drawing/2014/main" id="{72EC2760-9A3C-974B-8275-86861D2BF8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8836" y="3262721"/>
            <a:ext cx="6465276" cy="3258052"/>
          </a:xfrm>
          <a:prstGeom prst="rect">
            <a:avLst/>
          </a:prstGeom>
        </p:spPr>
      </p:pic>
    </p:spTree>
    <p:extLst>
      <p:ext uri="{BB962C8B-B14F-4D97-AF65-F5344CB8AC3E}">
        <p14:creationId xmlns:p14="http://schemas.microsoft.com/office/powerpoint/2010/main" val="7004641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10556</TotalTime>
  <Words>967</Words>
  <Application>Microsoft Office PowerPoint</Application>
  <PresentationFormat>Widescreen</PresentationFormat>
  <Paragraphs>144</Paragraphs>
  <Slides>19</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Black</vt:lpstr>
      <vt:lpstr>Broadway Copyist Text Ext</vt:lpstr>
      <vt:lpstr>Calibri</vt:lpstr>
      <vt:lpstr>Calibri Light</vt:lpstr>
      <vt:lpstr>Times New Roman</vt:lpstr>
      <vt:lpstr>Office Theme</vt:lpstr>
      <vt:lpstr>E-Cigarettes: Different, But Not Safe</vt:lpstr>
      <vt:lpstr>How Scientists Get Their Data</vt:lpstr>
      <vt:lpstr>“In school, you’re taught a lesson and then given a test. In life, you’re given a test that teaches you a lesson.” ~Tom Bodett</vt:lpstr>
      <vt:lpstr>PowerPoint Presentation</vt:lpstr>
      <vt:lpstr>Myths about e-cigs…</vt:lpstr>
      <vt:lpstr>Myth: E-cigs are safer than regular cigarettes “It’s just water vapor.”</vt:lpstr>
      <vt:lpstr>Ingredient: Flavorings</vt:lpstr>
      <vt:lpstr>Ingredient: Nicotine</vt:lpstr>
      <vt:lpstr>Myth: There are nicotine-free e-liquids</vt:lpstr>
      <vt:lpstr>Myth: E-cigs are not dangerous to younger siblings</vt:lpstr>
      <vt:lpstr>Myth: E-cig companies are not targeting youth</vt:lpstr>
      <vt:lpstr>Myth: E-cigs make me look cool</vt:lpstr>
      <vt:lpstr>What are the health risks?</vt:lpstr>
      <vt:lpstr>Health Risk: Lung Disease</vt:lpstr>
      <vt:lpstr>Health Risk: Oral Disease</vt:lpstr>
      <vt:lpstr>Health Risk: Obesity</vt:lpstr>
      <vt:lpstr>Health Risks: Physical Hazards &amp; Explosions</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E. Haigh</dc:creator>
  <cp:lastModifiedBy>Nathan E. Haigh</cp:lastModifiedBy>
  <cp:revision>92</cp:revision>
  <dcterms:created xsi:type="dcterms:W3CDTF">2018-08-06T23:06:48Z</dcterms:created>
  <dcterms:modified xsi:type="dcterms:W3CDTF">2018-09-06T19:59:38Z</dcterms:modified>
</cp:coreProperties>
</file>